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9"/>
  </p:notesMasterIdLst>
  <p:sldIdLst>
    <p:sldId id="256" r:id="rId2"/>
    <p:sldId id="257" r:id="rId3"/>
    <p:sldId id="259" r:id="rId4"/>
    <p:sldId id="260" r:id="rId5"/>
    <p:sldId id="261" r:id="rId6"/>
    <p:sldId id="262" r:id="rId7"/>
    <p:sldId id="306"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7" r:id="rId28"/>
    <p:sldId id="302" r:id="rId29"/>
    <p:sldId id="303" r:id="rId30"/>
    <p:sldId id="304" r:id="rId31"/>
    <p:sldId id="305" r:id="rId32"/>
    <p:sldId id="308" r:id="rId33"/>
    <p:sldId id="309" r:id="rId34"/>
    <p:sldId id="310" r:id="rId35"/>
    <p:sldId id="284" r:id="rId36"/>
    <p:sldId id="285" r:id="rId37"/>
    <p:sldId id="286" r:id="rId38"/>
    <p:sldId id="287" r:id="rId39"/>
    <p:sldId id="289" r:id="rId40"/>
    <p:sldId id="311" r:id="rId41"/>
    <p:sldId id="291" r:id="rId42"/>
    <p:sldId id="292" r:id="rId43"/>
    <p:sldId id="293" r:id="rId44"/>
    <p:sldId id="290" r:id="rId45"/>
    <p:sldId id="294" r:id="rId46"/>
    <p:sldId id="295" r:id="rId47"/>
    <p:sldId id="296" r:id="rId48"/>
    <p:sldId id="297" r:id="rId49"/>
    <p:sldId id="298" r:id="rId50"/>
    <p:sldId id="299" r:id="rId51"/>
    <p:sldId id="301" r:id="rId52"/>
    <p:sldId id="300" r:id="rId53"/>
    <p:sldId id="312" r:id="rId54"/>
    <p:sldId id="315" r:id="rId55"/>
    <p:sldId id="313" r:id="rId56"/>
    <p:sldId id="316" r:id="rId57"/>
    <p:sldId id="314"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4660"/>
  </p:normalViewPr>
  <p:slideViewPr>
    <p:cSldViewPr snapToGrid="0">
      <p:cViewPr varScale="1">
        <p:scale>
          <a:sx n="85" d="100"/>
          <a:sy n="85" d="100"/>
        </p:scale>
        <p:origin x="942" y="6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4</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39</a:t>
            </a:fld>
            <a:endParaRPr lang="en-US"/>
          </a:p>
        </p:txBody>
      </p:sp>
    </p:spTree>
    <p:extLst>
      <p:ext uri="{BB962C8B-B14F-4D97-AF65-F5344CB8AC3E}">
        <p14:creationId xmlns:p14="http://schemas.microsoft.com/office/powerpoint/2010/main" val="204764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40</a:t>
            </a:fld>
            <a:endParaRPr lang="en-US"/>
          </a:p>
        </p:txBody>
      </p:sp>
    </p:spTree>
    <p:extLst>
      <p:ext uri="{BB962C8B-B14F-4D97-AF65-F5344CB8AC3E}">
        <p14:creationId xmlns:p14="http://schemas.microsoft.com/office/powerpoint/2010/main" val="318524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47</a:t>
            </a:fld>
            <a:endParaRPr lang="en-US"/>
          </a:p>
        </p:txBody>
      </p:sp>
    </p:spTree>
    <p:extLst>
      <p:ext uri="{BB962C8B-B14F-4D97-AF65-F5344CB8AC3E}">
        <p14:creationId xmlns:p14="http://schemas.microsoft.com/office/powerpoint/2010/main" val="179362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50</a:t>
            </a:fld>
            <a:endParaRPr lang="en-US"/>
          </a:p>
        </p:txBody>
      </p:sp>
    </p:spTree>
    <p:extLst>
      <p:ext uri="{BB962C8B-B14F-4D97-AF65-F5344CB8AC3E}">
        <p14:creationId xmlns:p14="http://schemas.microsoft.com/office/powerpoint/2010/main" val="3774049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5188" y="3303638"/>
            <a:ext cx="8008376" cy="951271"/>
          </a:xfrm>
          <a:noFill/>
          <a:effectLst>
            <a:outerShdw blurRad="50800" dist="381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75188" y="4254909"/>
            <a:ext cx="8001000" cy="678426"/>
          </a:xfrm>
        </p:spPr>
        <p:txBody>
          <a:bodyPr>
            <a:normAutofit/>
          </a:bodyPr>
          <a:lstStyle>
            <a:lvl1pPr marL="0" indent="0" algn="ctr">
              <a:buNone/>
              <a:defRPr sz="2800" b="0" i="0">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858518"/>
            <a:ext cx="8259098" cy="763526"/>
          </a:xfrm>
        </p:spPr>
        <p:txBody>
          <a:bodyPr>
            <a:normAutofit/>
          </a:bodyPr>
          <a:lstStyle>
            <a:lvl1pPr algn="ctr">
              <a:defRPr sz="36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614948"/>
            <a:ext cx="8246070" cy="3163527"/>
          </a:xfrm>
        </p:spPr>
        <p:txBody>
          <a:bodyPr/>
          <a:lstStyle>
            <a:lvl1pPr algn="ctr">
              <a:defRPr sz="28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34344" y="406537"/>
            <a:ext cx="6805594"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32936" y="1143000"/>
            <a:ext cx="6828503" cy="3545497"/>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832084"/>
            <a:ext cx="8093365" cy="763525"/>
          </a:xfrm>
        </p:spPr>
        <p:txBody>
          <a:bodyPr>
            <a:normAutofit/>
          </a:bodyPr>
          <a:lstStyle>
            <a:lvl1pPr algn="ctr">
              <a:defRPr sz="36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736625"/>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209022"/>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736625"/>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209022"/>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11/8/2022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8888/notebooks/python%20files/PROJECT-3/P-3%20coding.ipynb#From-the-above-data-we-get"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sv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8.xml"/><Relationship Id="rId4" Type="http://schemas.openxmlformats.org/officeDocument/2006/relationships/image" Target="../media/image70.jpg"/></Relationships>
</file>

<file path=ppt/slides/_rels/slide4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8.xml"/><Relationship Id="rId5" Type="http://schemas.openxmlformats.org/officeDocument/2006/relationships/image" Target="../media/image74.jpg"/><Relationship Id="rId4" Type="http://schemas.openxmlformats.org/officeDocument/2006/relationships/image" Target="../media/image73.jp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43096-42B5-21D4-591E-811988ED011B}"/>
              </a:ext>
            </a:extLst>
          </p:cNvPr>
          <p:cNvPicPr>
            <a:picLocks noChangeAspect="1"/>
          </p:cNvPicPr>
          <p:nvPr/>
        </p:nvPicPr>
        <p:blipFill>
          <a:blip r:embed="rId2"/>
          <a:stretch>
            <a:fillRect/>
          </a:stretch>
        </p:blipFill>
        <p:spPr>
          <a:xfrm>
            <a:off x="738963" y="3544919"/>
            <a:ext cx="7666074" cy="824041"/>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4E4818-5C4D-4125-0A76-11AE344A467B}"/>
              </a:ext>
            </a:extLst>
          </p:cNvPr>
          <p:cNvSpPr/>
          <p:nvPr/>
        </p:nvSpPr>
        <p:spPr>
          <a:xfrm>
            <a:off x="-625259" y="812912"/>
            <a:ext cx="5962803" cy="646331"/>
          </a:xfrm>
          <a:prstGeom prst="rect">
            <a:avLst/>
          </a:prstGeom>
          <a:noFill/>
        </p:spPr>
        <p:txBody>
          <a:bodyPr wrap="square" lIns="91440" tIns="45720" rIns="91440" bIns="45720">
            <a:spAutoFit/>
          </a:bodyPr>
          <a:lstStyle/>
          <a:p>
            <a:pPr algn="ctr"/>
            <a:r>
              <a:rPr lang="en-US" sz="36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Count plot for Churn:</a:t>
            </a:r>
          </a:p>
        </p:txBody>
      </p:sp>
      <p:pic>
        <p:nvPicPr>
          <p:cNvPr id="6" name="Picture 5">
            <a:extLst>
              <a:ext uri="{FF2B5EF4-FFF2-40B4-BE49-F238E27FC236}">
                <a16:creationId xmlns:a16="http://schemas.microsoft.com/office/drawing/2014/main" id="{85C54CBD-4445-1C1C-0C59-967FE85CB94E}"/>
              </a:ext>
            </a:extLst>
          </p:cNvPr>
          <p:cNvPicPr>
            <a:picLocks noChangeAspect="1"/>
          </p:cNvPicPr>
          <p:nvPr/>
        </p:nvPicPr>
        <p:blipFill>
          <a:blip r:embed="rId2"/>
          <a:stretch>
            <a:fillRect/>
          </a:stretch>
        </p:blipFill>
        <p:spPr>
          <a:xfrm>
            <a:off x="2277693" y="1611828"/>
            <a:ext cx="3971925" cy="2600325"/>
          </a:xfrm>
          <a:prstGeom prst="rect">
            <a:avLst/>
          </a:prstGeom>
        </p:spPr>
      </p:pic>
      <p:sp>
        <p:nvSpPr>
          <p:cNvPr id="7" name="Rectangle 6">
            <a:extLst>
              <a:ext uri="{FF2B5EF4-FFF2-40B4-BE49-F238E27FC236}">
                <a16:creationId xmlns:a16="http://schemas.microsoft.com/office/drawing/2014/main" id="{64D6E5CB-3C47-8B17-550F-2D7777548EA3}"/>
              </a:ext>
            </a:extLst>
          </p:cNvPr>
          <p:cNvSpPr/>
          <p:nvPr/>
        </p:nvSpPr>
        <p:spPr>
          <a:xfrm>
            <a:off x="929273" y="4470166"/>
            <a:ext cx="7465579" cy="461665"/>
          </a:xfrm>
          <a:prstGeom prst="rect">
            <a:avLst/>
          </a:prstGeom>
          <a:noFill/>
        </p:spPr>
        <p:txBody>
          <a:bodyPr wrap="square" lIns="91440" tIns="45720" rIns="91440" bIns="45720">
            <a:spAutoFit/>
          </a:bodyPr>
          <a:lstStyle/>
          <a:p>
            <a:pPr algn="just"/>
            <a:r>
              <a:rPr lang="en-US" sz="1200" b="0"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After analyzing the churn column, we had little to say like almost 15% of customers have churned. let's see what other features say to us and what relation we get after correlated with churn</a:t>
            </a:r>
          </a:p>
        </p:txBody>
      </p:sp>
    </p:spTree>
    <p:extLst>
      <p:ext uri="{BB962C8B-B14F-4D97-AF65-F5344CB8AC3E}">
        <p14:creationId xmlns:p14="http://schemas.microsoft.com/office/powerpoint/2010/main" val="205727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1AFA4-83E0-2AE9-4DD2-81348C937886}"/>
              </a:ext>
            </a:extLst>
          </p:cNvPr>
          <p:cNvPicPr>
            <a:picLocks noChangeAspect="1"/>
          </p:cNvPicPr>
          <p:nvPr/>
        </p:nvPicPr>
        <p:blipFill>
          <a:blip r:embed="rId2"/>
          <a:stretch>
            <a:fillRect/>
          </a:stretch>
        </p:blipFill>
        <p:spPr>
          <a:xfrm>
            <a:off x="2596465" y="1421175"/>
            <a:ext cx="3951070" cy="3499519"/>
          </a:xfrm>
          <a:prstGeom prst="rect">
            <a:avLst/>
          </a:prstGeom>
        </p:spPr>
      </p:pic>
      <p:pic>
        <p:nvPicPr>
          <p:cNvPr id="5" name="Picture 4">
            <a:extLst>
              <a:ext uri="{FF2B5EF4-FFF2-40B4-BE49-F238E27FC236}">
                <a16:creationId xmlns:a16="http://schemas.microsoft.com/office/drawing/2014/main" id="{27537A9B-DDF7-D26B-F353-00BCDC55BC99}"/>
              </a:ext>
            </a:extLst>
          </p:cNvPr>
          <p:cNvPicPr>
            <a:picLocks noChangeAspect="1"/>
          </p:cNvPicPr>
          <p:nvPr/>
        </p:nvPicPr>
        <p:blipFill>
          <a:blip r:embed="rId3"/>
          <a:stretch>
            <a:fillRect/>
          </a:stretch>
        </p:blipFill>
        <p:spPr>
          <a:xfrm>
            <a:off x="-1532543" y="701998"/>
            <a:ext cx="5620999" cy="963251"/>
          </a:xfrm>
          <a:prstGeom prst="rect">
            <a:avLst/>
          </a:prstGeom>
        </p:spPr>
      </p:pic>
    </p:spTree>
    <p:extLst>
      <p:ext uri="{BB962C8B-B14F-4D97-AF65-F5344CB8AC3E}">
        <p14:creationId xmlns:p14="http://schemas.microsoft.com/office/powerpoint/2010/main" val="1622787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380FA4-992D-061E-680E-05A44661D284}"/>
              </a:ext>
            </a:extLst>
          </p:cNvPr>
          <p:cNvSpPr/>
          <p:nvPr/>
        </p:nvSpPr>
        <p:spPr>
          <a:xfrm>
            <a:off x="0" y="876708"/>
            <a:ext cx="7433445" cy="646331"/>
          </a:xfrm>
          <a:prstGeom prst="rect">
            <a:avLst/>
          </a:prstGeom>
          <a:noFill/>
        </p:spPr>
        <p:txBody>
          <a:bodyPr wrap="none" lIns="91440" tIns="45720" rIns="91440" bIns="45720">
            <a:spAutoFit/>
          </a:bodyPr>
          <a:lstStyle/>
          <a:p>
            <a:pPr algn="ctr"/>
            <a:r>
              <a:rPr lang="en-US" sz="3600" b="1" u="sng"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P</a:t>
            </a:r>
            <a:r>
              <a:rPr lang="en-US" sz="36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lot for column Account Length</a:t>
            </a:r>
            <a:r>
              <a:rPr lang="en-US" sz="3600" b="0"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a:t>
            </a:r>
          </a:p>
        </p:txBody>
      </p:sp>
      <p:pic>
        <p:nvPicPr>
          <p:cNvPr id="7" name="Picture 6">
            <a:extLst>
              <a:ext uri="{FF2B5EF4-FFF2-40B4-BE49-F238E27FC236}">
                <a16:creationId xmlns:a16="http://schemas.microsoft.com/office/drawing/2014/main" id="{F206035F-0DEC-327F-09F1-1D22472085D0}"/>
              </a:ext>
            </a:extLst>
          </p:cNvPr>
          <p:cNvPicPr>
            <a:picLocks noChangeAspect="1"/>
          </p:cNvPicPr>
          <p:nvPr/>
        </p:nvPicPr>
        <p:blipFill>
          <a:blip r:embed="rId2"/>
          <a:stretch>
            <a:fillRect/>
          </a:stretch>
        </p:blipFill>
        <p:spPr>
          <a:xfrm>
            <a:off x="654567" y="1877975"/>
            <a:ext cx="3257641" cy="2077336"/>
          </a:xfrm>
          <a:prstGeom prst="rect">
            <a:avLst/>
          </a:prstGeom>
        </p:spPr>
      </p:pic>
      <p:pic>
        <p:nvPicPr>
          <p:cNvPr id="9" name="Picture 8">
            <a:extLst>
              <a:ext uri="{FF2B5EF4-FFF2-40B4-BE49-F238E27FC236}">
                <a16:creationId xmlns:a16="http://schemas.microsoft.com/office/drawing/2014/main" id="{9B7C2E37-7C49-7B87-246A-C823A3159D2B}"/>
              </a:ext>
            </a:extLst>
          </p:cNvPr>
          <p:cNvPicPr>
            <a:picLocks noChangeAspect="1"/>
          </p:cNvPicPr>
          <p:nvPr/>
        </p:nvPicPr>
        <p:blipFill>
          <a:blip r:embed="rId3"/>
          <a:stretch>
            <a:fillRect/>
          </a:stretch>
        </p:blipFill>
        <p:spPr>
          <a:xfrm>
            <a:off x="3912208" y="1877975"/>
            <a:ext cx="3257641" cy="2077336"/>
          </a:xfrm>
          <a:prstGeom prst="rect">
            <a:avLst/>
          </a:prstGeom>
        </p:spPr>
      </p:pic>
      <p:sp>
        <p:nvSpPr>
          <p:cNvPr id="10" name="Rectangle 9">
            <a:extLst>
              <a:ext uri="{FF2B5EF4-FFF2-40B4-BE49-F238E27FC236}">
                <a16:creationId xmlns:a16="http://schemas.microsoft.com/office/drawing/2014/main" id="{E52CB264-A5C9-A60C-334C-B3F9CA5F8E52}"/>
              </a:ext>
            </a:extLst>
          </p:cNvPr>
          <p:cNvSpPr/>
          <p:nvPr/>
        </p:nvSpPr>
        <p:spPr>
          <a:xfrm>
            <a:off x="425783" y="4166780"/>
            <a:ext cx="8027101" cy="461665"/>
          </a:xfrm>
          <a:prstGeom prst="rect">
            <a:avLst/>
          </a:prstGeom>
          <a:noFill/>
        </p:spPr>
        <p:txBody>
          <a:bodyPr wrap="square" lIns="91440" tIns="45720" rIns="91440" bIns="45720">
            <a:spAutoFit/>
          </a:bodyPr>
          <a:lstStyle/>
          <a:p>
            <a:pPr algn="just"/>
            <a:r>
              <a:rPr lang="en-US" sz="1200" b="0"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After analyzing various aspects of the "account length" column we didn't found any useful relation to churn. so we aren't able to build any connection to the churn as of now. </a:t>
            </a:r>
          </a:p>
        </p:txBody>
      </p:sp>
    </p:spTree>
    <p:extLst>
      <p:ext uri="{BB962C8B-B14F-4D97-AF65-F5344CB8AC3E}">
        <p14:creationId xmlns:p14="http://schemas.microsoft.com/office/powerpoint/2010/main" val="3981666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C446B6-2B9B-895A-5068-190CAF796237}"/>
              </a:ext>
            </a:extLst>
          </p:cNvPr>
          <p:cNvSpPr/>
          <p:nvPr/>
        </p:nvSpPr>
        <p:spPr>
          <a:xfrm>
            <a:off x="284608" y="929872"/>
            <a:ext cx="8317131" cy="646331"/>
          </a:xfrm>
          <a:prstGeom prst="rect">
            <a:avLst/>
          </a:prstGeom>
          <a:noFill/>
        </p:spPr>
        <p:txBody>
          <a:bodyPr wrap="square" lIns="91440" tIns="45720" rIns="91440" bIns="45720">
            <a:spAutoFit/>
          </a:bodyPr>
          <a:lstStyle/>
          <a:p>
            <a:pPr algn="l"/>
            <a:r>
              <a:rPr lang="en-IN" sz="3600" b="1" u="sng" dirty="0">
                <a:solidFill>
                  <a:schemeClr val="bg1"/>
                </a:solidFill>
                <a:latin typeface="Helvetica Neue"/>
              </a:rPr>
              <a:t>Plot’s for </a:t>
            </a:r>
            <a:r>
              <a:rPr lang="en-IN" sz="3600" b="1" i="0" u="sng" dirty="0">
                <a:solidFill>
                  <a:schemeClr val="bg1"/>
                </a:solidFill>
                <a:effectLst/>
                <a:latin typeface="Helvetica Neue"/>
              </a:rPr>
              <a:t>International Plan column:</a:t>
            </a:r>
          </a:p>
        </p:txBody>
      </p:sp>
      <p:pic>
        <p:nvPicPr>
          <p:cNvPr id="4" name="Picture 3">
            <a:extLst>
              <a:ext uri="{FF2B5EF4-FFF2-40B4-BE49-F238E27FC236}">
                <a16:creationId xmlns:a16="http://schemas.microsoft.com/office/drawing/2014/main" id="{1993C283-41E0-711B-C5B0-1F9D684A18BE}"/>
              </a:ext>
            </a:extLst>
          </p:cNvPr>
          <p:cNvPicPr>
            <a:picLocks noChangeAspect="1"/>
          </p:cNvPicPr>
          <p:nvPr/>
        </p:nvPicPr>
        <p:blipFill>
          <a:blip r:embed="rId2"/>
          <a:stretch>
            <a:fillRect/>
          </a:stretch>
        </p:blipFill>
        <p:spPr>
          <a:xfrm>
            <a:off x="2598553" y="1849401"/>
            <a:ext cx="3217508" cy="2738623"/>
          </a:xfrm>
          <a:prstGeom prst="rect">
            <a:avLst/>
          </a:prstGeom>
        </p:spPr>
      </p:pic>
    </p:spTree>
    <p:extLst>
      <p:ext uri="{BB962C8B-B14F-4D97-AF65-F5344CB8AC3E}">
        <p14:creationId xmlns:p14="http://schemas.microsoft.com/office/powerpoint/2010/main" val="3904267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CC094-03F2-F57E-E127-853892A88425}"/>
              </a:ext>
            </a:extLst>
          </p:cNvPr>
          <p:cNvPicPr>
            <a:picLocks noChangeAspect="1"/>
          </p:cNvPicPr>
          <p:nvPr/>
        </p:nvPicPr>
        <p:blipFill>
          <a:blip r:embed="rId2"/>
          <a:stretch>
            <a:fillRect/>
          </a:stretch>
        </p:blipFill>
        <p:spPr>
          <a:xfrm>
            <a:off x="2304827" y="1260955"/>
            <a:ext cx="3362326" cy="2195969"/>
          </a:xfrm>
          <a:prstGeom prst="rect">
            <a:avLst/>
          </a:prstGeom>
        </p:spPr>
      </p:pic>
      <p:sp>
        <p:nvSpPr>
          <p:cNvPr id="4" name="TextBox 3">
            <a:extLst>
              <a:ext uri="{FF2B5EF4-FFF2-40B4-BE49-F238E27FC236}">
                <a16:creationId xmlns:a16="http://schemas.microsoft.com/office/drawing/2014/main" id="{BD51AB06-A9E4-8E02-4760-81C5C4F7FC0D}"/>
              </a:ext>
            </a:extLst>
          </p:cNvPr>
          <p:cNvSpPr txBox="1"/>
          <p:nvPr/>
        </p:nvSpPr>
        <p:spPr>
          <a:xfrm>
            <a:off x="1711842" y="3640996"/>
            <a:ext cx="8463516" cy="1661993"/>
          </a:xfrm>
          <a:prstGeom prst="rect">
            <a:avLst/>
          </a:prstGeom>
          <a:noFill/>
        </p:spPr>
        <p:txBody>
          <a:bodyPr wrap="square" rtlCol="0">
            <a:spAutoFit/>
          </a:bodyPr>
          <a:lstStyle/>
          <a:p>
            <a:pPr algn="just"/>
            <a:r>
              <a:rPr lang="en-US" sz="1200" b="1" i="0" dirty="0">
                <a:solidFill>
                  <a:schemeClr val="bg1"/>
                </a:solidFill>
                <a:effectLst/>
                <a:latin typeface="Helvetica Neue"/>
              </a:rPr>
              <a:t>From the above data we get</a:t>
            </a:r>
            <a:r>
              <a:rPr lang="en-US" sz="1200" b="1" i="0" u="none" strike="noStrike" dirty="0">
                <a:solidFill>
                  <a:schemeClr val="bg1"/>
                </a:solidFill>
                <a:effectLst/>
                <a:latin typeface="Helvetica Neue"/>
                <a:hlinkClick r:id="rId3">
                  <a:extLst>
                    <a:ext uri="{A12FA001-AC4F-418D-AE19-62706E023703}">
                      <ahyp:hlinkClr xmlns:ahyp="http://schemas.microsoft.com/office/drawing/2018/hyperlinkcolor" val="tx"/>
                    </a:ext>
                  </a:extLst>
                </a:hlinkClick>
              </a:rPr>
              <a:t>¶</a:t>
            </a:r>
            <a:endParaRPr lang="en-US" sz="1200" b="1" i="0" dirty="0">
              <a:solidFill>
                <a:schemeClr val="bg1"/>
              </a:solidFill>
              <a:effectLst/>
              <a:latin typeface="Helvetica Neue"/>
            </a:endParaRPr>
          </a:p>
          <a:p>
            <a:pPr marL="171450" indent="-171450" algn="just">
              <a:buFont typeface="Wingdings" panose="05000000000000000000" pitchFamily="2" charset="2"/>
              <a:buChar char="Ø"/>
            </a:pPr>
            <a:r>
              <a:rPr lang="en-US" sz="1200" b="1" i="0" dirty="0">
                <a:solidFill>
                  <a:schemeClr val="bg1"/>
                </a:solidFill>
                <a:effectLst/>
                <a:latin typeface="Helvetica Neue"/>
              </a:rPr>
              <a:t>There are 3010 customers who </a:t>
            </a:r>
            <a:r>
              <a:rPr lang="en-US" sz="1200" b="1" i="0" dirty="0" err="1">
                <a:solidFill>
                  <a:schemeClr val="bg1"/>
                </a:solidFill>
                <a:effectLst/>
                <a:latin typeface="Helvetica Neue"/>
              </a:rPr>
              <a:t>dont</a:t>
            </a:r>
            <a:r>
              <a:rPr lang="en-US" sz="1200" b="1" i="0" dirty="0">
                <a:solidFill>
                  <a:schemeClr val="bg1"/>
                </a:solidFill>
                <a:effectLst/>
                <a:latin typeface="Helvetica Neue"/>
              </a:rPr>
              <a:t> have a international plan.</a:t>
            </a:r>
          </a:p>
          <a:p>
            <a:pPr marL="171450" indent="-171450" algn="just">
              <a:buFont typeface="Wingdings" panose="05000000000000000000" pitchFamily="2" charset="2"/>
              <a:buChar char="Ø"/>
            </a:pPr>
            <a:r>
              <a:rPr lang="en-US" sz="1200" b="1" i="0" dirty="0">
                <a:solidFill>
                  <a:schemeClr val="bg1"/>
                </a:solidFill>
                <a:effectLst/>
                <a:latin typeface="Helvetica Neue"/>
              </a:rPr>
              <a:t>There are 323 customers who have a international plan.</a:t>
            </a:r>
          </a:p>
          <a:p>
            <a:pPr marL="171450" indent="-171450" algn="just">
              <a:buFont typeface="Wingdings" panose="05000000000000000000" pitchFamily="2" charset="2"/>
              <a:buChar char="Ø"/>
            </a:pPr>
            <a:r>
              <a:rPr lang="en-US" sz="1200" b="1" i="0" dirty="0">
                <a:solidFill>
                  <a:schemeClr val="bg1"/>
                </a:solidFill>
                <a:effectLst/>
                <a:latin typeface="Helvetica Neue"/>
              </a:rPr>
              <a:t>Among those who have a international plan 42.4 % people churn.</a:t>
            </a:r>
          </a:p>
          <a:p>
            <a:pPr marL="171450" indent="-171450" algn="just">
              <a:buFont typeface="Wingdings" panose="05000000000000000000" pitchFamily="2" charset="2"/>
              <a:buChar char="Ø"/>
            </a:pPr>
            <a:r>
              <a:rPr lang="en-US" sz="1200" b="1" i="0" dirty="0">
                <a:solidFill>
                  <a:schemeClr val="bg1"/>
                </a:solidFill>
                <a:effectLst/>
                <a:latin typeface="Helvetica Neue"/>
              </a:rPr>
              <a:t>Whereas among those who </a:t>
            </a:r>
            <a:r>
              <a:rPr lang="en-US" sz="1200" b="1" i="0" dirty="0" err="1">
                <a:solidFill>
                  <a:schemeClr val="bg1"/>
                </a:solidFill>
                <a:effectLst/>
                <a:latin typeface="Helvetica Neue"/>
              </a:rPr>
              <a:t>dont</a:t>
            </a:r>
            <a:r>
              <a:rPr lang="en-US" sz="1200" b="1" i="0" dirty="0">
                <a:solidFill>
                  <a:schemeClr val="bg1"/>
                </a:solidFill>
                <a:effectLst/>
                <a:latin typeface="Helvetica Neue"/>
              </a:rPr>
              <a:t> have a international plan only 11.4 % people churn.</a:t>
            </a:r>
          </a:p>
          <a:p>
            <a:pPr marL="171450" indent="-171450" algn="just">
              <a:buFont typeface="Wingdings" panose="05000000000000000000" pitchFamily="2" charset="2"/>
              <a:buChar char="Ø"/>
            </a:pPr>
            <a:r>
              <a:rPr lang="en-US" sz="1200" b="1" i="0" dirty="0">
                <a:solidFill>
                  <a:schemeClr val="bg1"/>
                </a:solidFill>
                <a:effectLst/>
                <a:latin typeface="Helvetica Neue"/>
              </a:rPr>
              <a:t>So basically the people who bought International plans are churning in big numbers.</a:t>
            </a:r>
          </a:p>
          <a:p>
            <a:pPr marL="171450" indent="-171450" algn="just">
              <a:buFont typeface="Wingdings" panose="05000000000000000000" pitchFamily="2" charset="2"/>
              <a:buChar char="Ø"/>
            </a:pPr>
            <a:r>
              <a:rPr lang="en-US" sz="1200" b="1" i="0" dirty="0">
                <a:solidFill>
                  <a:schemeClr val="bg1"/>
                </a:solidFill>
                <a:effectLst/>
                <a:latin typeface="Helvetica Neue"/>
              </a:rPr>
              <a:t>Probably because of connectivity issues or high call charge</a:t>
            </a:r>
          </a:p>
          <a:p>
            <a:endParaRPr lang="en-IN" dirty="0"/>
          </a:p>
        </p:txBody>
      </p:sp>
    </p:spTree>
    <p:extLst>
      <p:ext uri="{BB962C8B-B14F-4D97-AF65-F5344CB8AC3E}">
        <p14:creationId xmlns:p14="http://schemas.microsoft.com/office/powerpoint/2010/main" val="912020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045AAD-A61A-F3ED-9CF1-D1CD70525485}"/>
              </a:ext>
            </a:extLst>
          </p:cNvPr>
          <p:cNvPicPr>
            <a:picLocks noChangeAspect="1"/>
          </p:cNvPicPr>
          <p:nvPr/>
        </p:nvPicPr>
        <p:blipFill>
          <a:blip r:embed="rId2"/>
          <a:stretch>
            <a:fillRect/>
          </a:stretch>
        </p:blipFill>
        <p:spPr>
          <a:xfrm>
            <a:off x="2578728" y="1530091"/>
            <a:ext cx="3279812" cy="2907635"/>
          </a:xfrm>
          <a:prstGeom prst="rect">
            <a:avLst/>
          </a:prstGeom>
        </p:spPr>
      </p:pic>
      <p:sp>
        <p:nvSpPr>
          <p:cNvPr id="4" name="Rectangle 3">
            <a:extLst>
              <a:ext uri="{FF2B5EF4-FFF2-40B4-BE49-F238E27FC236}">
                <a16:creationId xmlns:a16="http://schemas.microsoft.com/office/drawing/2014/main" id="{3E040232-1FBE-16A2-8AE5-279244CDCF02}"/>
              </a:ext>
            </a:extLst>
          </p:cNvPr>
          <p:cNvSpPr/>
          <p:nvPr/>
        </p:nvSpPr>
        <p:spPr>
          <a:xfrm>
            <a:off x="154041" y="791648"/>
            <a:ext cx="6753772" cy="584775"/>
          </a:xfrm>
          <a:prstGeom prst="rect">
            <a:avLst/>
          </a:prstGeom>
          <a:noFill/>
        </p:spPr>
        <p:txBody>
          <a:bodyPr wrap="none" lIns="91440" tIns="45720" rIns="91440" bIns="45720">
            <a:spAutoFit/>
          </a:bodyPr>
          <a:lstStyle/>
          <a:p>
            <a:pPr algn="l"/>
            <a:r>
              <a:rPr lang="en-IN" sz="3200" b="1" u="sng" dirty="0">
                <a:solidFill>
                  <a:schemeClr val="bg1"/>
                </a:solidFill>
                <a:latin typeface="Century Gothic" panose="020B0502020202020204" pitchFamily="34" charset="0"/>
              </a:rPr>
              <a:t>Plot’s for Voice Mail </a:t>
            </a:r>
            <a:r>
              <a:rPr lang="en-IN" sz="3200" b="1" i="0" u="sng" dirty="0">
                <a:solidFill>
                  <a:schemeClr val="bg1"/>
                </a:solidFill>
                <a:effectLst/>
                <a:latin typeface="Century Gothic" panose="020B0502020202020204" pitchFamily="34" charset="0"/>
              </a:rPr>
              <a:t>Plan column:</a:t>
            </a:r>
          </a:p>
        </p:txBody>
      </p:sp>
    </p:spTree>
    <p:extLst>
      <p:ext uri="{BB962C8B-B14F-4D97-AF65-F5344CB8AC3E}">
        <p14:creationId xmlns:p14="http://schemas.microsoft.com/office/powerpoint/2010/main" val="1961576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E1606-FAD7-842E-B8FF-576A99B51146}"/>
              </a:ext>
            </a:extLst>
          </p:cNvPr>
          <p:cNvPicPr>
            <a:picLocks noChangeAspect="1"/>
          </p:cNvPicPr>
          <p:nvPr/>
        </p:nvPicPr>
        <p:blipFill>
          <a:blip r:embed="rId2"/>
          <a:stretch>
            <a:fillRect/>
          </a:stretch>
        </p:blipFill>
        <p:spPr>
          <a:xfrm>
            <a:off x="2783294" y="1068129"/>
            <a:ext cx="3915218" cy="2622634"/>
          </a:xfrm>
          <a:prstGeom prst="rect">
            <a:avLst/>
          </a:prstGeom>
        </p:spPr>
      </p:pic>
      <p:sp>
        <p:nvSpPr>
          <p:cNvPr id="5" name="TextBox 4">
            <a:extLst>
              <a:ext uri="{FF2B5EF4-FFF2-40B4-BE49-F238E27FC236}">
                <a16:creationId xmlns:a16="http://schemas.microsoft.com/office/drawing/2014/main" id="{5D416A25-96DA-CCB6-F8A5-AB75D1EAE4E0}"/>
              </a:ext>
            </a:extLst>
          </p:cNvPr>
          <p:cNvSpPr txBox="1"/>
          <p:nvPr/>
        </p:nvSpPr>
        <p:spPr>
          <a:xfrm>
            <a:off x="1084521" y="3836713"/>
            <a:ext cx="7761767" cy="830997"/>
          </a:xfrm>
          <a:prstGeom prst="rect">
            <a:avLst/>
          </a:prstGeom>
          <a:noFill/>
        </p:spPr>
        <p:txBody>
          <a:bodyPr wrap="square">
            <a:spAutoFit/>
          </a:bodyPr>
          <a:lstStyle/>
          <a:p>
            <a:pPr algn="l"/>
            <a:r>
              <a:rPr lang="en-US" sz="1600" b="1" i="0" dirty="0">
                <a:solidFill>
                  <a:schemeClr val="bg1"/>
                </a:solidFill>
                <a:effectLst/>
                <a:latin typeface="Century Gothic" panose="020B0502020202020204" pitchFamily="34" charset="0"/>
              </a:rPr>
              <a:t>As we can see there is are no clear relation between voice mail plan and churn so we can't clearly say anything so let's move to the next voice mail feature </a:t>
            </a:r>
            <a:r>
              <a:rPr lang="en-US" sz="1600" b="1" i="0" dirty="0" err="1">
                <a:solidFill>
                  <a:schemeClr val="bg1"/>
                </a:solidFill>
                <a:effectLst/>
                <a:latin typeface="Century Gothic" panose="020B0502020202020204" pitchFamily="34" charset="0"/>
              </a:rPr>
              <a:t>i.e</a:t>
            </a:r>
            <a:r>
              <a:rPr lang="en-US" sz="1600" b="1" i="0" dirty="0">
                <a:solidFill>
                  <a:schemeClr val="bg1"/>
                </a:solidFill>
                <a:effectLst/>
                <a:latin typeface="Century Gothic" panose="020B0502020202020204" pitchFamily="34" charset="0"/>
              </a:rPr>
              <a:t> number of voice mail, let's see what it gives to us</a:t>
            </a:r>
          </a:p>
        </p:txBody>
      </p:sp>
    </p:spTree>
    <p:extLst>
      <p:ext uri="{BB962C8B-B14F-4D97-AF65-F5344CB8AC3E}">
        <p14:creationId xmlns:p14="http://schemas.microsoft.com/office/powerpoint/2010/main" val="417512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EF61C7-691A-8FEE-0019-64BD8158613B}"/>
              </a:ext>
            </a:extLst>
          </p:cNvPr>
          <p:cNvSpPr/>
          <p:nvPr/>
        </p:nvSpPr>
        <p:spPr>
          <a:xfrm>
            <a:off x="168361" y="674690"/>
            <a:ext cx="9020418" cy="646331"/>
          </a:xfrm>
          <a:prstGeom prst="rect">
            <a:avLst/>
          </a:prstGeom>
          <a:noFill/>
        </p:spPr>
        <p:txBody>
          <a:bodyPr wrap="none" lIns="91440" tIns="45720" rIns="91440" bIns="45720">
            <a:spAutoFit/>
          </a:bodyPr>
          <a:lstStyle/>
          <a:p>
            <a:pPr algn="l"/>
            <a:r>
              <a:rPr lang="en-IN" sz="3600" b="1" i="0" u="sng" dirty="0">
                <a:solidFill>
                  <a:schemeClr val="bg1"/>
                </a:solidFill>
                <a:effectLst/>
                <a:latin typeface="Century Gothic" panose="020B0502020202020204" pitchFamily="34" charset="0"/>
              </a:rPr>
              <a:t>Plot’s For Number voice mail messages:</a:t>
            </a:r>
          </a:p>
        </p:txBody>
      </p:sp>
      <p:pic>
        <p:nvPicPr>
          <p:cNvPr id="10" name="Picture 9">
            <a:extLst>
              <a:ext uri="{FF2B5EF4-FFF2-40B4-BE49-F238E27FC236}">
                <a16:creationId xmlns:a16="http://schemas.microsoft.com/office/drawing/2014/main" id="{F37799CD-23E3-F25E-47A6-B7D992F483A9}"/>
              </a:ext>
            </a:extLst>
          </p:cNvPr>
          <p:cNvPicPr>
            <a:picLocks noChangeAspect="1"/>
          </p:cNvPicPr>
          <p:nvPr/>
        </p:nvPicPr>
        <p:blipFill>
          <a:blip r:embed="rId2"/>
          <a:stretch>
            <a:fillRect/>
          </a:stretch>
        </p:blipFill>
        <p:spPr>
          <a:xfrm>
            <a:off x="675833" y="1726572"/>
            <a:ext cx="3659199" cy="2377595"/>
          </a:xfrm>
          <a:prstGeom prst="rect">
            <a:avLst/>
          </a:prstGeom>
        </p:spPr>
      </p:pic>
      <p:pic>
        <p:nvPicPr>
          <p:cNvPr id="12" name="Picture 11">
            <a:extLst>
              <a:ext uri="{FF2B5EF4-FFF2-40B4-BE49-F238E27FC236}">
                <a16:creationId xmlns:a16="http://schemas.microsoft.com/office/drawing/2014/main" id="{53EFE3FA-1AE5-6CF9-5E90-F9A8AC8DD7EB}"/>
              </a:ext>
            </a:extLst>
          </p:cNvPr>
          <p:cNvPicPr>
            <a:picLocks noChangeAspect="1"/>
          </p:cNvPicPr>
          <p:nvPr/>
        </p:nvPicPr>
        <p:blipFill>
          <a:blip r:embed="rId3"/>
          <a:stretch>
            <a:fillRect/>
          </a:stretch>
        </p:blipFill>
        <p:spPr>
          <a:xfrm>
            <a:off x="4335032" y="1726572"/>
            <a:ext cx="3522428" cy="2377595"/>
          </a:xfrm>
          <a:prstGeom prst="rect">
            <a:avLst/>
          </a:prstGeom>
        </p:spPr>
      </p:pic>
      <p:sp>
        <p:nvSpPr>
          <p:cNvPr id="13" name="TextBox 12">
            <a:extLst>
              <a:ext uri="{FF2B5EF4-FFF2-40B4-BE49-F238E27FC236}">
                <a16:creationId xmlns:a16="http://schemas.microsoft.com/office/drawing/2014/main" id="{49262860-8721-2D7C-E91E-24E37B7D9F45}"/>
              </a:ext>
            </a:extLst>
          </p:cNvPr>
          <p:cNvSpPr txBox="1"/>
          <p:nvPr/>
        </p:nvSpPr>
        <p:spPr>
          <a:xfrm>
            <a:off x="675833" y="4306186"/>
            <a:ext cx="8102009" cy="923330"/>
          </a:xfrm>
          <a:prstGeom prst="rect">
            <a:avLst/>
          </a:prstGeom>
          <a:noFill/>
        </p:spPr>
        <p:txBody>
          <a:bodyPr wrap="square" rtlCol="0">
            <a:spAutoFit/>
          </a:bodyPr>
          <a:lstStyle/>
          <a:p>
            <a:pPr algn="l"/>
            <a:r>
              <a:rPr lang="en-US" sz="1200" b="1" i="0" dirty="0">
                <a:solidFill>
                  <a:schemeClr val="bg1"/>
                </a:solidFill>
                <a:effectLst/>
                <a:latin typeface="Century Gothic" panose="020B0502020202020204" pitchFamily="34" charset="0"/>
              </a:rPr>
              <a:t>After analyzing the above voice mail feature data we get an insight that when there are more than 20 voice-mail messages then there is a churn</a:t>
            </a:r>
          </a:p>
          <a:p>
            <a:pPr algn="l"/>
            <a:r>
              <a:rPr lang="en-US" sz="1200" b="1" i="0" dirty="0">
                <a:solidFill>
                  <a:schemeClr val="bg1"/>
                </a:solidFill>
                <a:effectLst/>
                <a:latin typeface="Century Gothic" panose="020B0502020202020204" pitchFamily="34" charset="0"/>
              </a:rPr>
              <a:t>For that, we need to improve the voice mail quality</a:t>
            </a:r>
          </a:p>
          <a:p>
            <a:endParaRPr lang="en-IN" dirty="0"/>
          </a:p>
        </p:txBody>
      </p:sp>
    </p:spTree>
    <p:extLst>
      <p:ext uri="{BB962C8B-B14F-4D97-AF65-F5344CB8AC3E}">
        <p14:creationId xmlns:p14="http://schemas.microsoft.com/office/powerpoint/2010/main" val="16418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50E69E-B1D3-E2FF-3EEE-37FB2940F857}"/>
              </a:ext>
            </a:extLst>
          </p:cNvPr>
          <p:cNvSpPr/>
          <p:nvPr/>
        </p:nvSpPr>
        <p:spPr>
          <a:xfrm>
            <a:off x="142829" y="770382"/>
            <a:ext cx="6773777" cy="584775"/>
          </a:xfrm>
          <a:prstGeom prst="rect">
            <a:avLst/>
          </a:prstGeom>
          <a:noFill/>
        </p:spPr>
        <p:txBody>
          <a:bodyPr wrap="none" lIns="91440" tIns="45720" rIns="91440" bIns="45720">
            <a:spAutoFit/>
          </a:bodyPr>
          <a:lstStyle/>
          <a:p>
            <a:pPr algn="l"/>
            <a:r>
              <a:rPr lang="en-IN" sz="3200" b="1" i="0" dirty="0">
                <a:solidFill>
                  <a:schemeClr val="bg1"/>
                </a:solidFill>
                <a:effectLst/>
                <a:latin typeface="Helvetica Neue"/>
              </a:rPr>
              <a:t>Plot’s For Customer service calls:</a:t>
            </a:r>
          </a:p>
        </p:txBody>
      </p:sp>
      <p:pic>
        <p:nvPicPr>
          <p:cNvPr id="4" name="Picture 3">
            <a:extLst>
              <a:ext uri="{FF2B5EF4-FFF2-40B4-BE49-F238E27FC236}">
                <a16:creationId xmlns:a16="http://schemas.microsoft.com/office/drawing/2014/main" id="{7CC2E077-6A8A-93E5-BFEF-9657BC4AF19E}"/>
              </a:ext>
            </a:extLst>
          </p:cNvPr>
          <p:cNvPicPr>
            <a:picLocks noChangeAspect="1"/>
          </p:cNvPicPr>
          <p:nvPr/>
        </p:nvPicPr>
        <p:blipFill>
          <a:blip r:embed="rId2"/>
          <a:stretch>
            <a:fillRect/>
          </a:stretch>
        </p:blipFill>
        <p:spPr>
          <a:xfrm>
            <a:off x="1893813" y="1619914"/>
            <a:ext cx="3952875" cy="2647950"/>
          </a:xfrm>
          <a:prstGeom prst="rect">
            <a:avLst/>
          </a:prstGeom>
        </p:spPr>
      </p:pic>
    </p:spTree>
    <p:extLst>
      <p:ext uri="{BB962C8B-B14F-4D97-AF65-F5344CB8AC3E}">
        <p14:creationId xmlns:p14="http://schemas.microsoft.com/office/powerpoint/2010/main" val="95720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5C25C-1B05-F44F-F3BF-CB60D88CE76E}"/>
              </a:ext>
            </a:extLst>
          </p:cNvPr>
          <p:cNvSpPr txBox="1"/>
          <p:nvPr/>
        </p:nvSpPr>
        <p:spPr>
          <a:xfrm>
            <a:off x="1041990" y="1435395"/>
            <a:ext cx="6900531" cy="3139321"/>
          </a:xfrm>
          <a:prstGeom prst="rect">
            <a:avLst/>
          </a:prstGeom>
          <a:noFill/>
        </p:spPr>
        <p:txBody>
          <a:bodyPr wrap="square" rtlCol="0">
            <a:spAutoFit/>
          </a:bodyPr>
          <a:lstStyle/>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It is observed from the above analysis that, mostly because of bad customer service, people tend to leave the operator.</a:t>
            </a:r>
          </a:p>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The above data indicating that those customers who called the service center 5 times or above those customer churn percentage is higher than 60%,</a:t>
            </a:r>
          </a:p>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And customers who have called once also have a high churn rate indicating their issue was not solved in the first attempt.</a:t>
            </a:r>
          </a:p>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So operator should work to improve the service call</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4173691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813" y="858518"/>
            <a:ext cx="8612374" cy="763526"/>
          </a:xfrm>
        </p:spPr>
        <p:txBody>
          <a:bodyPr>
            <a:normAutofit fontScale="90000"/>
          </a:bodyPr>
          <a:lstStyle/>
          <a:p>
            <a:pPr algn="l"/>
            <a:r>
              <a:rPr lang="en-US" dirty="0"/>
              <a:t>UNDER THE GUIDELENES : </a:t>
            </a:r>
            <a:r>
              <a:rPr lang="en-US" sz="3100" dirty="0">
                <a:solidFill>
                  <a:schemeClr val="bg1"/>
                </a:solidFill>
              </a:rPr>
              <a:t>Varun Sir and Ramya Mam</a:t>
            </a:r>
          </a:p>
        </p:txBody>
      </p:sp>
      <p:sp>
        <p:nvSpPr>
          <p:cNvPr id="3" name="Content Placeholder 2"/>
          <p:cNvSpPr>
            <a:spLocks noGrp="1"/>
          </p:cNvSpPr>
          <p:nvPr>
            <p:ph idx="1"/>
          </p:nvPr>
        </p:nvSpPr>
        <p:spPr>
          <a:xfrm>
            <a:off x="440732" y="1622044"/>
            <a:ext cx="8246070" cy="3163527"/>
          </a:xfrm>
        </p:spPr>
        <p:txBody>
          <a:bodyPr/>
          <a:lstStyle/>
          <a:p>
            <a:pPr marL="0" marR="0" lvl="0" indent="0" algn="l" rtl="0">
              <a:spcBef>
                <a:spcPts val="0"/>
              </a:spcBef>
              <a:spcAft>
                <a:spcPts val="0"/>
              </a:spcAft>
              <a:buNone/>
            </a:pPr>
            <a:r>
              <a:rPr lang="en-US" sz="3200" b="1" u="sng" dirty="0">
                <a:ln/>
                <a:latin typeface="+mj-lt"/>
                <a:ea typeface="Calibri"/>
                <a:cs typeface="Calibri"/>
                <a:sym typeface="Calibri"/>
              </a:rPr>
              <a:t>GROUP MEMBERS:</a:t>
            </a:r>
          </a:p>
          <a:p>
            <a:pPr marL="0" indent="0" algn="l">
              <a:spcBef>
                <a:spcPts val="0"/>
              </a:spcBef>
              <a:buNone/>
            </a:pPr>
            <a:r>
              <a:rPr lang="en-US" sz="2800" b="1" u="none" strike="noStrike" dirty="0">
                <a:ln/>
                <a:latin typeface="+mj-lt"/>
                <a:ea typeface="Calibri"/>
                <a:cs typeface="Calibri"/>
                <a:sym typeface="Calibri"/>
              </a:rPr>
              <a:t>1)</a:t>
            </a:r>
            <a:r>
              <a:rPr lang="en-US" b="1" dirty="0">
                <a:ln/>
                <a:ea typeface="Calibri"/>
                <a:cs typeface="Calibri"/>
                <a:sym typeface="Calibri"/>
              </a:rPr>
              <a:t>Mr. Vijay </a:t>
            </a:r>
            <a:r>
              <a:rPr lang="en-US" b="1" dirty="0" err="1">
                <a:ln/>
                <a:ea typeface="Calibri"/>
                <a:cs typeface="Calibri"/>
                <a:sym typeface="Calibri"/>
              </a:rPr>
              <a:t>Ganpat</a:t>
            </a:r>
            <a:r>
              <a:rPr lang="en-US" b="1" dirty="0">
                <a:ln/>
                <a:ea typeface="Calibri"/>
                <a:cs typeface="Calibri"/>
                <a:sym typeface="Calibri"/>
              </a:rPr>
              <a:t> </a:t>
            </a:r>
            <a:r>
              <a:rPr lang="en-US" b="1" dirty="0" err="1">
                <a:ln/>
                <a:ea typeface="Calibri"/>
                <a:cs typeface="Calibri"/>
                <a:sym typeface="Calibri"/>
              </a:rPr>
              <a:t>Rathod</a:t>
            </a:r>
            <a:endParaRPr lang="en-US" b="1" dirty="0">
              <a:ln/>
            </a:endParaRPr>
          </a:p>
          <a:p>
            <a:pPr marL="0" marR="0" lvl="0" indent="0" algn="l" rtl="0">
              <a:spcBef>
                <a:spcPts val="0"/>
              </a:spcBef>
              <a:spcAft>
                <a:spcPts val="0"/>
              </a:spcAft>
              <a:buNone/>
            </a:pPr>
            <a:r>
              <a:rPr lang="en-US" b="1" dirty="0">
                <a:ln/>
                <a:latin typeface="+mj-lt"/>
                <a:ea typeface="Calibri"/>
                <a:cs typeface="Calibri"/>
                <a:sym typeface="Calibri"/>
              </a:rPr>
              <a:t>2</a:t>
            </a:r>
            <a:r>
              <a:rPr lang="en-US" sz="2800" b="1" dirty="0">
                <a:ln/>
                <a:latin typeface="+mj-lt"/>
                <a:ea typeface="Calibri"/>
                <a:cs typeface="Calibri"/>
                <a:sym typeface="Calibri"/>
              </a:rPr>
              <a:t>)Mr. </a:t>
            </a:r>
            <a:r>
              <a:rPr lang="en-US" b="1" dirty="0" err="1">
                <a:ln/>
                <a:latin typeface="+mj-lt"/>
                <a:ea typeface="Calibri"/>
                <a:cs typeface="Calibri"/>
                <a:sym typeface="Calibri"/>
              </a:rPr>
              <a:t>Samit</a:t>
            </a:r>
            <a:r>
              <a:rPr lang="en-US" b="1" dirty="0">
                <a:ln/>
                <a:latin typeface="+mj-lt"/>
                <a:ea typeface="Calibri"/>
                <a:cs typeface="Calibri"/>
                <a:sym typeface="Calibri"/>
              </a:rPr>
              <a:t> </a:t>
            </a:r>
            <a:r>
              <a:rPr lang="en-US" b="1" dirty="0" err="1">
                <a:ln/>
                <a:latin typeface="+mj-lt"/>
                <a:ea typeface="Calibri"/>
                <a:cs typeface="Calibri"/>
                <a:sym typeface="Calibri"/>
              </a:rPr>
              <a:t>Nandhi</a:t>
            </a:r>
            <a:endParaRPr lang="en-US" sz="2800" b="1" dirty="0">
              <a:ln/>
              <a:latin typeface="+mj-lt"/>
              <a:ea typeface="Calibri"/>
              <a:cs typeface="Calibri"/>
              <a:sym typeface="Calibri"/>
            </a:endParaRPr>
          </a:p>
          <a:p>
            <a:pPr marL="0" marR="0" lvl="0" indent="0" algn="l" rtl="0">
              <a:spcBef>
                <a:spcPts val="0"/>
              </a:spcBef>
              <a:spcAft>
                <a:spcPts val="0"/>
              </a:spcAft>
              <a:buNone/>
            </a:pPr>
            <a:r>
              <a:rPr lang="en-US" sz="2800" b="1" dirty="0">
                <a:ln/>
                <a:latin typeface="+mj-lt"/>
                <a:ea typeface="Calibri"/>
                <a:cs typeface="Calibri"/>
                <a:sym typeface="Calibri"/>
              </a:rPr>
              <a:t>3)Ms. Sunitha R</a:t>
            </a:r>
          </a:p>
          <a:p>
            <a:pPr marL="0" marR="0" lvl="0" indent="0" algn="l" rtl="0">
              <a:spcBef>
                <a:spcPts val="0"/>
              </a:spcBef>
              <a:spcAft>
                <a:spcPts val="0"/>
              </a:spcAft>
              <a:buNone/>
            </a:pPr>
            <a:r>
              <a:rPr lang="en-US" sz="2800" b="1" dirty="0">
                <a:ln/>
                <a:latin typeface="+mj-lt"/>
                <a:ea typeface="Calibri"/>
                <a:cs typeface="Calibri"/>
                <a:sym typeface="Calibri"/>
              </a:rPr>
              <a:t>4)Ms. Swati </a:t>
            </a:r>
            <a:endParaRPr lang="en-US" sz="2800" b="1" dirty="0">
              <a:ln/>
              <a:latin typeface="+mj-lt"/>
            </a:endParaRPr>
          </a:p>
          <a:p>
            <a:pPr marL="0" marR="0" lvl="0" indent="0" algn="l" rtl="0">
              <a:spcBef>
                <a:spcPts val="0"/>
              </a:spcBef>
              <a:spcAft>
                <a:spcPts val="0"/>
              </a:spcAft>
              <a:buNone/>
            </a:pPr>
            <a:r>
              <a:rPr lang="en-US" sz="2800" b="1" dirty="0">
                <a:ln/>
                <a:latin typeface="+mj-lt"/>
                <a:ea typeface="Calibri"/>
                <a:cs typeface="Calibri"/>
                <a:sym typeface="Calibri"/>
              </a:rPr>
              <a:t>5)Ms. </a:t>
            </a:r>
            <a:r>
              <a:rPr lang="en-US" sz="2800" b="1" dirty="0" err="1">
                <a:ln/>
                <a:latin typeface="+mj-lt"/>
                <a:ea typeface="Calibri"/>
                <a:cs typeface="Calibri"/>
                <a:sym typeface="Calibri"/>
              </a:rPr>
              <a:t>Payal</a:t>
            </a:r>
            <a:r>
              <a:rPr lang="en-US" sz="2800" b="1" dirty="0">
                <a:ln/>
                <a:latin typeface="+mj-lt"/>
                <a:ea typeface="Calibri"/>
                <a:cs typeface="Calibri"/>
                <a:sym typeface="Calibri"/>
              </a:rPr>
              <a:t> </a:t>
            </a:r>
            <a:r>
              <a:rPr lang="en-US" sz="2800" b="1" dirty="0" err="1">
                <a:ln/>
                <a:latin typeface="+mj-lt"/>
                <a:ea typeface="Calibri"/>
                <a:cs typeface="Calibri"/>
                <a:sym typeface="Calibri"/>
              </a:rPr>
              <a:t>Kasera</a:t>
            </a:r>
            <a:endParaRPr lang="en-US" dirty="0"/>
          </a:p>
          <a:p>
            <a:endParaRPr lang="en-US" dirty="0"/>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B33E1-1D19-FDA5-3934-053DF76E0606}"/>
              </a:ext>
            </a:extLst>
          </p:cNvPr>
          <p:cNvPicPr>
            <a:picLocks noChangeAspect="1"/>
          </p:cNvPicPr>
          <p:nvPr/>
        </p:nvPicPr>
        <p:blipFill>
          <a:blip r:embed="rId2"/>
          <a:stretch>
            <a:fillRect/>
          </a:stretch>
        </p:blipFill>
        <p:spPr>
          <a:xfrm>
            <a:off x="2320888" y="1158616"/>
            <a:ext cx="3800475" cy="2486025"/>
          </a:xfrm>
          <a:prstGeom prst="rect">
            <a:avLst/>
          </a:prstGeom>
        </p:spPr>
      </p:pic>
      <p:sp>
        <p:nvSpPr>
          <p:cNvPr id="4" name="TextBox 3">
            <a:extLst>
              <a:ext uri="{FF2B5EF4-FFF2-40B4-BE49-F238E27FC236}">
                <a16:creationId xmlns:a16="http://schemas.microsoft.com/office/drawing/2014/main" id="{DD7AAA66-CBE0-F363-E1CC-2FC965261414}"/>
              </a:ext>
            </a:extLst>
          </p:cNvPr>
          <p:cNvSpPr txBox="1"/>
          <p:nvPr/>
        </p:nvSpPr>
        <p:spPr>
          <a:xfrm>
            <a:off x="797442" y="4029740"/>
            <a:ext cx="7623544" cy="923330"/>
          </a:xfrm>
          <a:prstGeom prst="rect">
            <a:avLst/>
          </a:prstGeom>
          <a:noFill/>
        </p:spPr>
        <p:txBody>
          <a:bodyPr wrap="square" rtlCol="0">
            <a:spAutoFit/>
          </a:bodyPr>
          <a:lstStyle/>
          <a:p>
            <a:r>
              <a:rPr lang="en-US" sz="1200" b="1" i="0" dirty="0">
                <a:solidFill>
                  <a:schemeClr val="bg1"/>
                </a:solidFill>
                <a:effectLst/>
                <a:latin typeface="Century Gothic" panose="020B0502020202020204" pitchFamily="34" charset="0"/>
              </a:rPr>
              <a:t>After analyzing the above dataset we have noticed that total day/night/eve minutes/call/charges are not put any kind of cause for churn rate. But international call charges are high as compare to others it's an obvious thing but that may be a cause for international plan customers to churn out</a:t>
            </a:r>
          </a:p>
          <a:p>
            <a:endParaRPr lang="en-IN" dirty="0"/>
          </a:p>
        </p:txBody>
      </p:sp>
    </p:spTree>
    <p:extLst>
      <p:ext uri="{BB962C8B-B14F-4D97-AF65-F5344CB8AC3E}">
        <p14:creationId xmlns:p14="http://schemas.microsoft.com/office/powerpoint/2010/main" val="309558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90D632-AE1E-37E7-240B-A91FFF865578}"/>
              </a:ext>
            </a:extLst>
          </p:cNvPr>
          <p:cNvPicPr>
            <a:picLocks noChangeAspect="1"/>
          </p:cNvPicPr>
          <p:nvPr/>
        </p:nvPicPr>
        <p:blipFill>
          <a:blip r:embed="rId2"/>
          <a:stretch>
            <a:fillRect/>
          </a:stretch>
        </p:blipFill>
        <p:spPr>
          <a:xfrm>
            <a:off x="583262" y="2049319"/>
            <a:ext cx="7977475" cy="2618374"/>
          </a:xfrm>
          <a:prstGeom prst="rect">
            <a:avLst/>
          </a:prstGeom>
        </p:spPr>
      </p:pic>
      <p:sp>
        <p:nvSpPr>
          <p:cNvPr id="4" name="Rectangle 3">
            <a:extLst>
              <a:ext uri="{FF2B5EF4-FFF2-40B4-BE49-F238E27FC236}">
                <a16:creationId xmlns:a16="http://schemas.microsoft.com/office/drawing/2014/main" id="{A4D2ADF0-4CE7-F61C-4936-ACA640F77F40}"/>
              </a:ext>
            </a:extLst>
          </p:cNvPr>
          <p:cNvSpPr/>
          <p:nvPr/>
        </p:nvSpPr>
        <p:spPr>
          <a:xfrm>
            <a:off x="113165" y="1089360"/>
            <a:ext cx="6684843" cy="646331"/>
          </a:xfrm>
          <a:prstGeom prst="rect">
            <a:avLst/>
          </a:prstGeom>
          <a:noFill/>
        </p:spPr>
        <p:txBody>
          <a:bodyPr wrap="none" lIns="91440" tIns="45720" rIns="91440" bIns="45720">
            <a:spAutoFit/>
          </a:bodyPr>
          <a:lstStyle/>
          <a:p>
            <a:pPr algn="ctr"/>
            <a:r>
              <a:rPr lang="en-US" sz="36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Box Plots For All the Columns:</a:t>
            </a:r>
          </a:p>
        </p:txBody>
      </p:sp>
    </p:spTree>
    <p:extLst>
      <p:ext uri="{BB962C8B-B14F-4D97-AF65-F5344CB8AC3E}">
        <p14:creationId xmlns:p14="http://schemas.microsoft.com/office/powerpoint/2010/main" val="2890645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20857-7A62-DDC3-23D9-E9047EFBFCC8}"/>
              </a:ext>
            </a:extLst>
          </p:cNvPr>
          <p:cNvPicPr>
            <a:picLocks noChangeAspect="1"/>
          </p:cNvPicPr>
          <p:nvPr/>
        </p:nvPicPr>
        <p:blipFill>
          <a:blip r:embed="rId2"/>
          <a:stretch>
            <a:fillRect/>
          </a:stretch>
        </p:blipFill>
        <p:spPr>
          <a:xfrm>
            <a:off x="1040882" y="803200"/>
            <a:ext cx="7146187" cy="2110121"/>
          </a:xfrm>
          <a:prstGeom prst="rect">
            <a:avLst/>
          </a:prstGeom>
        </p:spPr>
      </p:pic>
      <p:pic>
        <p:nvPicPr>
          <p:cNvPr id="5" name="Picture 4">
            <a:extLst>
              <a:ext uri="{FF2B5EF4-FFF2-40B4-BE49-F238E27FC236}">
                <a16:creationId xmlns:a16="http://schemas.microsoft.com/office/drawing/2014/main" id="{0020BDDD-9D04-E016-537F-08D3D908E9B3}"/>
              </a:ext>
            </a:extLst>
          </p:cNvPr>
          <p:cNvPicPr>
            <a:picLocks noChangeAspect="1"/>
          </p:cNvPicPr>
          <p:nvPr/>
        </p:nvPicPr>
        <p:blipFill>
          <a:blip r:embed="rId3"/>
          <a:stretch>
            <a:fillRect/>
          </a:stretch>
        </p:blipFill>
        <p:spPr>
          <a:xfrm>
            <a:off x="1040882" y="2913321"/>
            <a:ext cx="7146187" cy="1961156"/>
          </a:xfrm>
          <a:prstGeom prst="rect">
            <a:avLst/>
          </a:prstGeom>
        </p:spPr>
      </p:pic>
    </p:spTree>
    <p:extLst>
      <p:ext uri="{BB962C8B-B14F-4D97-AF65-F5344CB8AC3E}">
        <p14:creationId xmlns:p14="http://schemas.microsoft.com/office/powerpoint/2010/main" val="3696780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AFA58-36AF-02D3-2131-F37FA6C5EF67}"/>
              </a:ext>
            </a:extLst>
          </p:cNvPr>
          <p:cNvPicPr>
            <a:picLocks noChangeAspect="1"/>
          </p:cNvPicPr>
          <p:nvPr/>
        </p:nvPicPr>
        <p:blipFill>
          <a:blip r:embed="rId2"/>
          <a:stretch>
            <a:fillRect/>
          </a:stretch>
        </p:blipFill>
        <p:spPr>
          <a:xfrm>
            <a:off x="930348" y="1086759"/>
            <a:ext cx="7283303" cy="1905854"/>
          </a:xfrm>
          <a:prstGeom prst="rect">
            <a:avLst/>
          </a:prstGeom>
        </p:spPr>
      </p:pic>
      <p:pic>
        <p:nvPicPr>
          <p:cNvPr id="5" name="Picture 4">
            <a:extLst>
              <a:ext uri="{FF2B5EF4-FFF2-40B4-BE49-F238E27FC236}">
                <a16:creationId xmlns:a16="http://schemas.microsoft.com/office/drawing/2014/main" id="{0558A7C5-F3EC-53AF-C0E6-9FBA5C0A6C78}"/>
              </a:ext>
            </a:extLst>
          </p:cNvPr>
          <p:cNvPicPr>
            <a:picLocks noChangeAspect="1"/>
          </p:cNvPicPr>
          <p:nvPr/>
        </p:nvPicPr>
        <p:blipFill>
          <a:blip r:embed="rId3"/>
          <a:stretch>
            <a:fillRect/>
          </a:stretch>
        </p:blipFill>
        <p:spPr>
          <a:xfrm>
            <a:off x="930348" y="2992613"/>
            <a:ext cx="7283302" cy="1905853"/>
          </a:xfrm>
          <a:prstGeom prst="rect">
            <a:avLst/>
          </a:prstGeom>
        </p:spPr>
      </p:pic>
    </p:spTree>
    <p:extLst>
      <p:ext uri="{BB962C8B-B14F-4D97-AF65-F5344CB8AC3E}">
        <p14:creationId xmlns:p14="http://schemas.microsoft.com/office/powerpoint/2010/main" val="3983808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B5AC8D-769E-F39D-C8D9-D44A3122CFE0}"/>
              </a:ext>
            </a:extLst>
          </p:cNvPr>
          <p:cNvPicPr>
            <a:picLocks noChangeAspect="1"/>
          </p:cNvPicPr>
          <p:nvPr/>
        </p:nvPicPr>
        <p:blipFill>
          <a:blip r:embed="rId2"/>
          <a:stretch>
            <a:fillRect/>
          </a:stretch>
        </p:blipFill>
        <p:spPr>
          <a:xfrm>
            <a:off x="563525" y="1247925"/>
            <a:ext cx="8016949" cy="2647649"/>
          </a:xfrm>
          <a:prstGeom prst="rect">
            <a:avLst/>
          </a:prstGeom>
        </p:spPr>
      </p:pic>
    </p:spTree>
    <p:extLst>
      <p:ext uri="{BB962C8B-B14F-4D97-AF65-F5344CB8AC3E}">
        <p14:creationId xmlns:p14="http://schemas.microsoft.com/office/powerpoint/2010/main" val="112415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DCB9E8-C7B6-6B19-C5CA-6EAB0974855F}"/>
              </a:ext>
            </a:extLst>
          </p:cNvPr>
          <p:cNvPicPr>
            <a:picLocks noChangeAspect="1"/>
          </p:cNvPicPr>
          <p:nvPr/>
        </p:nvPicPr>
        <p:blipFill>
          <a:blip r:embed="rId2"/>
          <a:stretch>
            <a:fillRect/>
          </a:stretch>
        </p:blipFill>
        <p:spPr>
          <a:xfrm>
            <a:off x="1792952" y="1538897"/>
            <a:ext cx="2024138" cy="1831625"/>
          </a:xfrm>
          <a:prstGeom prst="rect">
            <a:avLst/>
          </a:prstGeom>
        </p:spPr>
      </p:pic>
      <p:pic>
        <p:nvPicPr>
          <p:cNvPr id="7" name="Picture 6">
            <a:extLst>
              <a:ext uri="{FF2B5EF4-FFF2-40B4-BE49-F238E27FC236}">
                <a16:creationId xmlns:a16="http://schemas.microsoft.com/office/drawing/2014/main" id="{9D27B556-84D1-0549-F249-E542DC3D23D7}"/>
              </a:ext>
            </a:extLst>
          </p:cNvPr>
          <p:cNvPicPr>
            <a:picLocks noChangeAspect="1"/>
          </p:cNvPicPr>
          <p:nvPr/>
        </p:nvPicPr>
        <p:blipFill>
          <a:blip r:embed="rId3"/>
          <a:stretch>
            <a:fillRect/>
          </a:stretch>
        </p:blipFill>
        <p:spPr>
          <a:xfrm>
            <a:off x="3817090" y="1477094"/>
            <a:ext cx="1979061" cy="1831624"/>
          </a:xfrm>
          <a:prstGeom prst="rect">
            <a:avLst/>
          </a:prstGeom>
        </p:spPr>
      </p:pic>
      <p:pic>
        <p:nvPicPr>
          <p:cNvPr id="9" name="Picture 8">
            <a:extLst>
              <a:ext uri="{FF2B5EF4-FFF2-40B4-BE49-F238E27FC236}">
                <a16:creationId xmlns:a16="http://schemas.microsoft.com/office/drawing/2014/main" id="{77BD70B0-F368-8FAF-4FD6-555C1F00EF37}"/>
              </a:ext>
            </a:extLst>
          </p:cNvPr>
          <p:cNvPicPr>
            <a:picLocks noChangeAspect="1"/>
          </p:cNvPicPr>
          <p:nvPr/>
        </p:nvPicPr>
        <p:blipFill>
          <a:blip r:embed="rId4"/>
          <a:stretch>
            <a:fillRect/>
          </a:stretch>
        </p:blipFill>
        <p:spPr>
          <a:xfrm>
            <a:off x="5783133" y="1489994"/>
            <a:ext cx="2017749" cy="1831624"/>
          </a:xfrm>
          <a:prstGeom prst="rect">
            <a:avLst/>
          </a:prstGeom>
        </p:spPr>
      </p:pic>
      <p:pic>
        <p:nvPicPr>
          <p:cNvPr id="11" name="Picture 10">
            <a:extLst>
              <a:ext uri="{FF2B5EF4-FFF2-40B4-BE49-F238E27FC236}">
                <a16:creationId xmlns:a16="http://schemas.microsoft.com/office/drawing/2014/main" id="{48511BCA-1FC6-86C8-954D-AE31D871ABB4}"/>
              </a:ext>
            </a:extLst>
          </p:cNvPr>
          <p:cNvPicPr>
            <a:picLocks noChangeAspect="1"/>
          </p:cNvPicPr>
          <p:nvPr/>
        </p:nvPicPr>
        <p:blipFill>
          <a:blip r:embed="rId5"/>
          <a:stretch>
            <a:fillRect/>
          </a:stretch>
        </p:blipFill>
        <p:spPr>
          <a:xfrm>
            <a:off x="1792952" y="3370521"/>
            <a:ext cx="1967446" cy="1769821"/>
          </a:xfrm>
          <a:prstGeom prst="rect">
            <a:avLst/>
          </a:prstGeom>
        </p:spPr>
      </p:pic>
      <p:pic>
        <p:nvPicPr>
          <p:cNvPr id="13" name="Picture 12">
            <a:extLst>
              <a:ext uri="{FF2B5EF4-FFF2-40B4-BE49-F238E27FC236}">
                <a16:creationId xmlns:a16="http://schemas.microsoft.com/office/drawing/2014/main" id="{37B72257-F713-C589-E36A-02098F1123D1}"/>
              </a:ext>
            </a:extLst>
          </p:cNvPr>
          <p:cNvPicPr>
            <a:picLocks noChangeAspect="1"/>
          </p:cNvPicPr>
          <p:nvPr/>
        </p:nvPicPr>
        <p:blipFill>
          <a:blip r:embed="rId6"/>
          <a:stretch>
            <a:fillRect/>
          </a:stretch>
        </p:blipFill>
        <p:spPr>
          <a:xfrm>
            <a:off x="3729377" y="3308718"/>
            <a:ext cx="2066774" cy="1952953"/>
          </a:xfrm>
          <a:prstGeom prst="rect">
            <a:avLst/>
          </a:prstGeom>
        </p:spPr>
      </p:pic>
      <p:pic>
        <p:nvPicPr>
          <p:cNvPr id="15" name="Picture 14">
            <a:extLst>
              <a:ext uri="{FF2B5EF4-FFF2-40B4-BE49-F238E27FC236}">
                <a16:creationId xmlns:a16="http://schemas.microsoft.com/office/drawing/2014/main" id="{28818758-81BA-3D7C-60D5-60AC2E31C791}"/>
              </a:ext>
            </a:extLst>
          </p:cNvPr>
          <p:cNvPicPr>
            <a:picLocks noChangeAspect="1"/>
          </p:cNvPicPr>
          <p:nvPr/>
        </p:nvPicPr>
        <p:blipFill>
          <a:blip r:embed="rId7"/>
          <a:stretch>
            <a:fillRect/>
          </a:stretch>
        </p:blipFill>
        <p:spPr>
          <a:xfrm>
            <a:off x="5639313" y="3321618"/>
            <a:ext cx="2161569" cy="1927151"/>
          </a:xfrm>
          <a:prstGeom prst="rect">
            <a:avLst/>
          </a:prstGeom>
        </p:spPr>
      </p:pic>
    </p:spTree>
    <p:extLst>
      <p:ext uri="{BB962C8B-B14F-4D97-AF65-F5344CB8AC3E}">
        <p14:creationId xmlns:p14="http://schemas.microsoft.com/office/powerpoint/2010/main" val="277766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D3D6E5-96BE-D28C-E6AD-E35981DCD39C}"/>
              </a:ext>
            </a:extLst>
          </p:cNvPr>
          <p:cNvPicPr>
            <a:picLocks noChangeAspect="1"/>
          </p:cNvPicPr>
          <p:nvPr/>
        </p:nvPicPr>
        <p:blipFill>
          <a:blip r:embed="rId2"/>
          <a:stretch>
            <a:fillRect/>
          </a:stretch>
        </p:blipFill>
        <p:spPr>
          <a:xfrm>
            <a:off x="1796902" y="1540903"/>
            <a:ext cx="6520025" cy="3456399"/>
          </a:xfrm>
          <a:prstGeom prst="rect">
            <a:avLst/>
          </a:prstGeom>
        </p:spPr>
      </p:pic>
      <p:sp>
        <p:nvSpPr>
          <p:cNvPr id="4" name="Rectangle 3">
            <a:extLst>
              <a:ext uri="{FF2B5EF4-FFF2-40B4-BE49-F238E27FC236}">
                <a16:creationId xmlns:a16="http://schemas.microsoft.com/office/drawing/2014/main" id="{BC7EAE57-61AD-C38D-25B1-8D850BD2DDE6}"/>
              </a:ext>
            </a:extLst>
          </p:cNvPr>
          <p:cNvSpPr/>
          <p:nvPr/>
        </p:nvSpPr>
        <p:spPr>
          <a:xfrm>
            <a:off x="32329" y="759750"/>
            <a:ext cx="3337773" cy="584775"/>
          </a:xfrm>
          <a:prstGeom prst="rect">
            <a:avLst/>
          </a:prstGeom>
          <a:noFill/>
        </p:spPr>
        <p:txBody>
          <a:bodyPr wrap="none" lIns="91440" tIns="45720" rIns="91440" bIns="45720">
            <a:spAutoFit/>
          </a:bodyPr>
          <a:lstStyle/>
          <a:p>
            <a:pPr algn="ctr"/>
            <a:r>
              <a:rPr lang="en-US" sz="32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Correlation Plot:</a:t>
            </a:r>
          </a:p>
        </p:txBody>
      </p:sp>
    </p:spTree>
    <p:extLst>
      <p:ext uri="{BB962C8B-B14F-4D97-AF65-F5344CB8AC3E}">
        <p14:creationId xmlns:p14="http://schemas.microsoft.com/office/powerpoint/2010/main" val="1718467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2432" y="2268163"/>
            <a:ext cx="6179574" cy="1200329"/>
          </a:xfrm>
          <a:prstGeom prst="rect">
            <a:avLst/>
          </a:prstGeom>
        </p:spPr>
        <p:txBody>
          <a:bodyPr wrap="square">
            <a:spAutoFit/>
          </a:bodyPr>
          <a:lstStyle/>
          <a:p>
            <a:pPr algn="ctr"/>
            <a:r>
              <a:rPr lang="en-US" dirty="0">
                <a:solidFill>
                  <a:schemeClr val="bg1"/>
                </a:solidFill>
                <a:latin typeface="source-serif-pro"/>
              </a:rPr>
              <a:t>A critical part of the EDA is the detection and treatment of outliers. </a:t>
            </a:r>
            <a:r>
              <a:rPr lang="en-US" b="1" dirty="0">
                <a:solidFill>
                  <a:schemeClr val="bg1"/>
                </a:solidFill>
                <a:latin typeface="source-serif-pro"/>
              </a:rPr>
              <a:t>Outliers </a:t>
            </a:r>
            <a:r>
              <a:rPr lang="en-US" dirty="0">
                <a:solidFill>
                  <a:schemeClr val="bg1"/>
                </a:solidFill>
                <a:latin typeface="source-serif-pro"/>
              </a:rPr>
              <a:t>are observations that deviate strongly from the other data points in a random sample of a population.</a:t>
            </a:r>
            <a:endParaRPr lang="en-IN" dirty="0">
              <a:solidFill>
                <a:schemeClr val="bg1"/>
              </a:solidFill>
            </a:endParaRPr>
          </a:p>
        </p:txBody>
      </p:sp>
      <p:sp>
        <p:nvSpPr>
          <p:cNvPr id="3" name="Rectangle 2"/>
          <p:cNvSpPr/>
          <p:nvPr/>
        </p:nvSpPr>
        <p:spPr>
          <a:xfrm>
            <a:off x="2198273" y="735265"/>
            <a:ext cx="4747453" cy="461665"/>
          </a:xfrm>
          <a:prstGeom prst="rect">
            <a:avLst/>
          </a:prstGeom>
        </p:spPr>
        <p:txBody>
          <a:bodyPr wrap="none">
            <a:spAutoFit/>
          </a:bodyPr>
          <a:lstStyle/>
          <a:p>
            <a:r>
              <a:rPr lang="en-IN" sz="2400" b="1" u="sng">
                <a:solidFill>
                  <a:schemeClr val="bg1"/>
                </a:solidFill>
                <a:latin typeface="sohne"/>
              </a:rPr>
              <a:t>Detecting and Treating Outliers</a:t>
            </a:r>
            <a:endParaRPr lang="en-IN" sz="2400" b="1" i="0" u="sng">
              <a:solidFill>
                <a:schemeClr val="bg1"/>
              </a:solidFill>
              <a:effectLst/>
              <a:latin typeface="sohne"/>
            </a:endParaRPr>
          </a:p>
        </p:txBody>
      </p:sp>
    </p:spTree>
    <p:extLst>
      <p:ext uri="{BB962C8B-B14F-4D97-AF65-F5344CB8AC3E}">
        <p14:creationId xmlns:p14="http://schemas.microsoft.com/office/powerpoint/2010/main" val="3945423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737" y="71585"/>
            <a:ext cx="4146398" cy="584775"/>
          </a:xfrm>
          <a:prstGeom prst="rect">
            <a:avLst/>
          </a:prstGeom>
        </p:spPr>
        <p:txBody>
          <a:bodyPr wrap="square">
            <a:spAutoFit/>
          </a:bodyPr>
          <a:lstStyle/>
          <a:p>
            <a:r>
              <a:rPr lang="en-US" sz="3200" b="1" dirty="0">
                <a:ln/>
                <a:solidFill>
                  <a:schemeClr val="bg1"/>
                </a:solidFill>
                <a:ea typeface="Calibri"/>
                <a:cs typeface="Calibri"/>
                <a:sym typeface="Calibri"/>
              </a:rPr>
              <a:t>DETECTING OUTLIERS</a:t>
            </a:r>
            <a:endParaRPr lang="en-US" sz="3200" b="1" dirty="0">
              <a:ln/>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9515" t="26380" r="20081" b="15556"/>
          <a:stretch/>
        </p:blipFill>
        <p:spPr>
          <a:xfrm>
            <a:off x="818535" y="990779"/>
            <a:ext cx="7359445" cy="3979404"/>
          </a:xfrm>
          <a:prstGeom prst="rect">
            <a:avLst/>
          </a:prstGeom>
        </p:spPr>
      </p:pic>
    </p:spTree>
    <p:extLst>
      <p:ext uri="{BB962C8B-B14F-4D97-AF65-F5344CB8AC3E}">
        <p14:creationId xmlns:p14="http://schemas.microsoft.com/office/powerpoint/2010/main" val="4044758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918" t="29385" r="19435" b="12616"/>
          <a:stretch/>
        </p:blipFill>
        <p:spPr>
          <a:xfrm>
            <a:off x="486247" y="449826"/>
            <a:ext cx="8126810" cy="4371704"/>
          </a:xfrm>
          <a:prstGeom prst="rect">
            <a:avLst/>
          </a:prstGeom>
        </p:spPr>
      </p:pic>
    </p:spTree>
    <p:extLst>
      <p:ext uri="{BB962C8B-B14F-4D97-AF65-F5344CB8AC3E}">
        <p14:creationId xmlns:p14="http://schemas.microsoft.com/office/powerpoint/2010/main" val="3924552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Business Objective:</a:t>
            </a:r>
          </a:p>
        </p:txBody>
      </p:sp>
      <p:sp>
        <p:nvSpPr>
          <p:cNvPr id="5" name="Content Placeholder 4"/>
          <p:cNvSpPr>
            <a:spLocks noGrp="1"/>
          </p:cNvSpPr>
          <p:nvPr>
            <p:ph idx="1"/>
          </p:nvPr>
        </p:nvSpPr>
        <p:spPr/>
        <p:txBody>
          <a:bodyPr>
            <a:normAutofit fontScale="92500" lnSpcReduction="10000"/>
          </a:bodyPr>
          <a:lstStyle/>
          <a:p>
            <a:pPr marL="0" indent="0" algn="just">
              <a:buNone/>
            </a:pPr>
            <a:r>
              <a:rPr lang="en-US" dirty="0"/>
              <a:t>Customer churn is a big problem for telecommunications companies. Indeed, their annual churn rates are usually higher than 10%. For that reason, they develop strategies to keep as many clients as possible. This is a classification project since the variable to be predicted is binary (churn or loyal customer). The goal here is to model churn probability, conditioned on the customer features.</a:t>
            </a:r>
          </a:p>
        </p:txBody>
      </p:sp>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565" t="28100" r="19839" b="13978"/>
          <a:stretch/>
        </p:blipFill>
        <p:spPr>
          <a:xfrm>
            <a:off x="834561" y="663678"/>
            <a:ext cx="7474878" cy="4086402"/>
          </a:xfrm>
          <a:prstGeom prst="rect">
            <a:avLst/>
          </a:prstGeom>
        </p:spPr>
      </p:pic>
    </p:spTree>
    <p:extLst>
      <p:ext uri="{BB962C8B-B14F-4D97-AF65-F5344CB8AC3E}">
        <p14:creationId xmlns:p14="http://schemas.microsoft.com/office/powerpoint/2010/main" val="3281014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9737" y="71585"/>
            <a:ext cx="4146398" cy="584775"/>
          </a:xfrm>
          <a:prstGeom prst="rect">
            <a:avLst/>
          </a:prstGeom>
        </p:spPr>
        <p:txBody>
          <a:bodyPr wrap="square">
            <a:spAutoFit/>
          </a:bodyPr>
          <a:lstStyle/>
          <a:p>
            <a:r>
              <a:rPr lang="en-US" sz="3200" b="1" dirty="0">
                <a:ln/>
                <a:solidFill>
                  <a:schemeClr val="bg1"/>
                </a:solidFill>
                <a:ea typeface="Calibri"/>
                <a:cs typeface="Calibri"/>
                <a:sym typeface="Calibri"/>
              </a:rPr>
              <a:t>TREATING OUTLIERS</a:t>
            </a:r>
            <a:endParaRPr lang="en-US" sz="3200" b="1" dirty="0">
              <a:ln/>
              <a:solidFill>
                <a:schemeClr val="bg1"/>
              </a:solidFill>
            </a:endParaRPr>
          </a:p>
        </p:txBody>
      </p:sp>
      <p:sp>
        <p:nvSpPr>
          <p:cNvPr id="4" name="Rectangle 3"/>
          <p:cNvSpPr/>
          <p:nvPr/>
        </p:nvSpPr>
        <p:spPr>
          <a:xfrm>
            <a:off x="1268361" y="1694587"/>
            <a:ext cx="6032091" cy="2585323"/>
          </a:xfrm>
          <a:prstGeom prst="rect">
            <a:avLst/>
          </a:prstGeom>
        </p:spPr>
        <p:txBody>
          <a:bodyPr wrap="square">
            <a:spAutoFit/>
          </a:bodyPr>
          <a:lstStyle/>
          <a:p>
            <a:r>
              <a:rPr lang="en-US" dirty="0">
                <a:solidFill>
                  <a:schemeClr val="bg1"/>
                </a:solidFill>
                <a:latin typeface="Helvetica" panose="020B0604020202020204" pitchFamily="34" charset="0"/>
              </a:rPr>
              <a:t>Winsorization is a way to minimize the influence of outliers in your data by either:</a:t>
            </a:r>
          </a:p>
          <a:p>
            <a:endParaRPr lang="en-US" dirty="0">
              <a:solidFill>
                <a:schemeClr val="bg1"/>
              </a:solidFill>
              <a:latin typeface="Helvetica" panose="020B0604020202020204" pitchFamily="34" charset="0"/>
            </a:endParaRPr>
          </a:p>
          <a:p>
            <a:r>
              <a:rPr lang="en-US" dirty="0">
                <a:solidFill>
                  <a:schemeClr val="bg1"/>
                </a:solidFill>
                <a:latin typeface="Helvetica" panose="020B0604020202020204" pitchFamily="34" charset="0"/>
              </a:rPr>
              <a:t>Assigning the outlier a lower weight,</a:t>
            </a:r>
          </a:p>
          <a:p>
            <a:r>
              <a:rPr lang="en-US" dirty="0">
                <a:solidFill>
                  <a:schemeClr val="bg1"/>
                </a:solidFill>
                <a:latin typeface="Helvetica" panose="020B0604020202020204" pitchFamily="34" charset="0"/>
              </a:rPr>
              <a:t>Changing the value so that it is close to other values in the set.</a:t>
            </a:r>
          </a:p>
          <a:p>
            <a:endParaRPr lang="en-US" dirty="0">
              <a:solidFill>
                <a:schemeClr val="bg1"/>
              </a:solidFill>
              <a:latin typeface="Helvetica" panose="020B0604020202020204" pitchFamily="34" charset="0"/>
            </a:endParaRPr>
          </a:p>
          <a:p>
            <a:r>
              <a:rPr lang="en-US" dirty="0">
                <a:solidFill>
                  <a:schemeClr val="bg1"/>
                </a:solidFill>
                <a:latin typeface="Helvetica" panose="020B0604020202020204" pitchFamily="34" charset="0"/>
              </a:rPr>
              <a:t>The data points are modified, not trimmed/removed (as in the trimmed mean).</a:t>
            </a:r>
            <a:endParaRPr lang="en-US" b="0" i="0" dirty="0">
              <a:solidFill>
                <a:schemeClr val="bg1"/>
              </a:solidFill>
              <a:effectLst/>
              <a:latin typeface="Helvetica" panose="020B0604020202020204" pitchFamily="34" charset="0"/>
            </a:endParaRPr>
          </a:p>
        </p:txBody>
      </p:sp>
    </p:spTree>
    <p:extLst>
      <p:ext uri="{BB962C8B-B14F-4D97-AF65-F5344CB8AC3E}">
        <p14:creationId xmlns:p14="http://schemas.microsoft.com/office/powerpoint/2010/main" val="2062431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194" t="27240" r="17662" b="13979"/>
          <a:stretch/>
        </p:blipFill>
        <p:spPr>
          <a:xfrm>
            <a:off x="921773" y="789038"/>
            <a:ext cx="7506195" cy="3930446"/>
          </a:xfrm>
          <a:prstGeom prst="rect">
            <a:avLst/>
          </a:prstGeom>
        </p:spPr>
      </p:pic>
    </p:spTree>
    <p:extLst>
      <p:ext uri="{BB962C8B-B14F-4D97-AF65-F5344CB8AC3E}">
        <p14:creationId xmlns:p14="http://schemas.microsoft.com/office/powerpoint/2010/main" val="4280084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758" t="31111" r="20081" b="12688"/>
          <a:stretch/>
        </p:blipFill>
        <p:spPr>
          <a:xfrm>
            <a:off x="770662" y="916242"/>
            <a:ext cx="7506000" cy="3944171"/>
          </a:xfrm>
          <a:prstGeom prst="rect">
            <a:avLst/>
          </a:prstGeom>
        </p:spPr>
      </p:pic>
    </p:spTree>
    <p:extLst>
      <p:ext uri="{BB962C8B-B14F-4D97-AF65-F5344CB8AC3E}">
        <p14:creationId xmlns:p14="http://schemas.microsoft.com/office/powerpoint/2010/main" val="879874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081" t="28244" r="20081" b="14982"/>
          <a:stretch/>
        </p:blipFill>
        <p:spPr>
          <a:xfrm>
            <a:off x="825908" y="811160"/>
            <a:ext cx="7393017" cy="3945600"/>
          </a:xfrm>
          <a:prstGeom prst="rect">
            <a:avLst/>
          </a:prstGeom>
        </p:spPr>
      </p:pic>
    </p:spTree>
    <p:extLst>
      <p:ext uri="{BB962C8B-B14F-4D97-AF65-F5344CB8AC3E}">
        <p14:creationId xmlns:p14="http://schemas.microsoft.com/office/powerpoint/2010/main" val="3701955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615E2-D226-48C5-987C-50D3F3AD9F8C}"/>
              </a:ext>
            </a:extLst>
          </p:cNvPr>
          <p:cNvSpPr txBox="1"/>
          <p:nvPr/>
        </p:nvSpPr>
        <p:spPr>
          <a:xfrm>
            <a:off x="1" y="721519"/>
            <a:ext cx="9143999" cy="646331"/>
          </a:xfrm>
          <a:prstGeom prst="rect">
            <a:avLst/>
          </a:prstGeom>
          <a:noFill/>
        </p:spPr>
        <p:txBody>
          <a:bodyPr wrap="square" rtlCol="0">
            <a:spAutoFit/>
          </a:bodyPr>
          <a:lstStyle/>
          <a:p>
            <a:pPr algn="ctr"/>
            <a:r>
              <a:rPr lang="en-IN" sz="3600" dirty="0">
                <a:solidFill>
                  <a:schemeClr val="bg1"/>
                </a:solidFill>
              </a:rPr>
              <a:t>Feature Engineering</a:t>
            </a:r>
          </a:p>
        </p:txBody>
      </p:sp>
      <p:sp>
        <p:nvSpPr>
          <p:cNvPr id="3" name="TextBox 2">
            <a:extLst>
              <a:ext uri="{FF2B5EF4-FFF2-40B4-BE49-F238E27FC236}">
                <a16:creationId xmlns:a16="http://schemas.microsoft.com/office/drawing/2014/main" id="{E986FE7A-0186-445A-BDC1-8777532777C0}"/>
              </a:ext>
            </a:extLst>
          </p:cNvPr>
          <p:cNvSpPr txBox="1"/>
          <p:nvPr/>
        </p:nvSpPr>
        <p:spPr>
          <a:xfrm>
            <a:off x="92868" y="2094696"/>
            <a:ext cx="4421982" cy="2134559"/>
          </a:xfrm>
          <a:prstGeom prst="rect">
            <a:avLst/>
          </a:prstGeom>
          <a:noFill/>
        </p:spPr>
        <p:txBody>
          <a:bodyPr wrap="square" rtlCol="0">
            <a:spAutoFit/>
          </a:bodyPr>
          <a:lstStyle/>
          <a:p>
            <a:pPr marL="457200" indent="-457200" fontAlgn="base">
              <a:lnSpc>
                <a:spcPct val="250000"/>
              </a:lnSpc>
              <a:buFont typeface="+mj-lt"/>
              <a:buAutoNum type="arabicPeriod"/>
            </a:pPr>
            <a:r>
              <a:rPr lang="en-IN" sz="2000" b="1" dirty="0">
                <a:solidFill>
                  <a:schemeClr val="bg1"/>
                </a:solidFill>
              </a:rPr>
              <a:t>Recursive Feature Elimination.</a:t>
            </a:r>
          </a:p>
          <a:p>
            <a:pPr marL="342900" indent="-342900" fontAlgn="base">
              <a:lnSpc>
                <a:spcPct val="250000"/>
              </a:lnSpc>
              <a:buFont typeface="+mj-lt"/>
              <a:buAutoNum type="arabicPeriod"/>
            </a:pPr>
            <a:r>
              <a:rPr lang="en-IN" b="1" dirty="0">
                <a:solidFill>
                  <a:schemeClr val="bg1"/>
                </a:solidFill>
              </a:rPr>
              <a:t>Correlation Matrix.</a:t>
            </a:r>
          </a:p>
          <a:p>
            <a:pPr marL="342900" indent="-342900" fontAlgn="base">
              <a:lnSpc>
                <a:spcPct val="250000"/>
              </a:lnSpc>
              <a:buFont typeface="+mj-lt"/>
              <a:buAutoNum type="arabicPeriod"/>
            </a:pPr>
            <a:r>
              <a:rPr lang="en-IN" b="1" dirty="0">
                <a:solidFill>
                  <a:schemeClr val="bg1"/>
                </a:solidFill>
              </a:rPr>
              <a:t>Correlation Heat Map.</a:t>
            </a:r>
          </a:p>
        </p:txBody>
      </p:sp>
    </p:spTree>
    <p:extLst>
      <p:ext uri="{BB962C8B-B14F-4D97-AF65-F5344CB8AC3E}">
        <p14:creationId xmlns:p14="http://schemas.microsoft.com/office/powerpoint/2010/main" val="1442108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EF26DB-844F-4251-A27A-9834636109D4}"/>
              </a:ext>
            </a:extLst>
          </p:cNvPr>
          <p:cNvSpPr txBox="1"/>
          <p:nvPr/>
        </p:nvSpPr>
        <p:spPr>
          <a:xfrm>
            <a:off x="0" y="523567"/>
            <a:ext cx="9144000" cy="400110"/>
          </a:xfrm>
          <a:prstGeom prst="rect">
            <a:avLst/>
          </a:prstGeom>
          <a:noFill/>
        </p:spPr>
        <p:txBody>
          <a:bodyPr wrap="square" rtlCol="0">
            <a:spAutoFit/>
          </a:bodyPr>
          <a:lstStyle/>
          <a:p>
            <a:pPr algn="ctr"/>
            <a:r>
              <a:rPr lang="en-IN" sz="2000" b="1" dirty="0">
                <a:solidFill>
                  <a:schemeClr val="bg1"/>
                </a:solidFill>
              </a:rPr>
              <a:t>Recursive Feature Elimination.</a:t>
            </a:r>
          </a:p>
        </p:txBody>
      </p:sp>
      <p:sp>
        <p:nvSpPr>
          <p:cNvPr id="3" name="TextBox 2">
            <a:extLst>
              <a:ext uri="{FF2B5EF4-FFF2-40B4-BE49-F238E27FC236}">
                <a16:creationId xmlns:a16="http://schemas.microsoft.com/office/drawing/2014/main" id="{3C172332-4984-491A-86D5-1C2D6D75F30C}"/>
              </a:ext>
            </a:extLst>
          </p:cNvPr>
          <p:cNvSpPr txBox="1"/>
          <p:nvPr/>
        </p:nvSpPr>
        <p:spPr>
          <a:xfrm>
            <a:off x="51619" y="1063874"/>
            <a:ext cx="9144000" cy="1295868"/>
          </a:xfrm>
          <a:prstGeom prst="rect">
            <a:avLst/>
          </a:prstGeom>
          <a:noFill/>
        </p:spPr>
        <p:txBody>
          <a:bodyPr wrap="square" rtlCol="0">
            <a:spAutoFit/>
          </a:bodyPr>
          <a:lstStyle/>
          <a:p>
            <a:pPr>
              <a:lnSpc>
                <a:spcPct val="150000"/>
              </a:lnSpc>
            </a:pPr>
            <a:r>
              <a:rPr lang="en-US" dirty="0">
                <a:solidFill>
                  <a:schemeClr val="bg1"/>
                </a:solidFill>
              </a:rPr>
              <a:t>RFE is renowned because it is easy to plan and use and in light of the fact that it is convincing at picking those features (segments) in a readiness dataset that are more or most relevant in predicting the objective variable.</a:t>
            </a:r>
            <a:endParaRPr lang="en-IN"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355" t="29678" r="41451" b="8818"/>
          <a:stretch/>
        </p:blipFill>
        <p:spPr>
          <a:xfrm>
            <a:off x="3023419" y="2359742"/>
            <a:ext cx="3583859" cy="2728452"/>
          </a:xfrm>
          <a:prstGeom prst="rect">
            <a:avLst/>
          </a:prstGeom>
        </p:spPr>
      </p:pic>
    </p:spTree>
    <p:extLst>
      <p:ext uri="{BB962C8B-B14F-4D97-AF65-F5344CB8AC3E}">
        <p14:creationId xmlns:p14="http://schemas.microsoft.com/office/powerpoint/2010/main" val="548848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E1A80C-E1DD-496A-8C57-785E464BACC3}"/>
              </a:ext>
            </a:extLst>
          </p:cNvPr>
          <p:cNvSpPr txBox="1"/>
          <p:nvPr/>
        </p:nvSpPr>
        <p:spPr>
          <a:xfrm>
            <a:off x="0" y="628650"/>
            <a:ext cx="9144000" cy="400110"/>
          </a:xfrm>
          <a:prstGeom prst="rect">
            <a:avLst/>
          </a:prstGeom>
          <a:noFill/>
        </p:spPr>
        <p:txBody>
          <a:bodyPr wrap="square" rtlCol="0">
            <a:spAutoFit/>
          </a:bodyPr>
          <a:lstStyle/>
          <a:p>
            <a:pPr algn="ctr"/>
            <a:r>
              <a:rPr lang="en-IN" sz="2000" b="1" dirty="0">
                <a:solidFill>
                  <a:schemeClr val="bg1"/>
                </a:solidFill>
              </a:rPr>
              <a:t>Correlation Matrix.</a:t>
            </a:r>
          </a:p>
        </p:txBody>
      </p:sp>
      <p:sp>
        <p:nvSpPr>
          <p:cNvPr id="3" name="TextBox 2">
            <a:extLst>
              <a:ext uri="{FF2B5EF4-FFF2-40B4-BE49-F238E27FC236}">
                <a16:creationId xmlns:a16="http://schemas.microsoft.com/office/drawing/2014/main" id="{52DC0BEA-D652-4CEB-8FAF-6CB7E394C6B1}"/>
              </a:ext>
            </a:extLst>
          </p:cNvPr>
          <p:cNvSpPr txBox="1"/>
          <p:nvPr/>
        </p:nvSpPr>
        <p:spPr>
          <a:xfrm>
            <a:off x="0" y="1833086"/>
            <a:ext cx="9144000" cy="1711366"/>
          </a:xfrm>
          <a:prstGeom prst="rect">
            <a:avLst/>
          </a:prstGeom>
          <a:noFill/>
        </p:spPr>
        <p:txBody>
          <a:bodyPr wrap="square" rtlCol="0">
            <a:spAutoFit/>
          </a:bodyPr>
          <a:lstStyle/>
          <a:p>
            <a:pPr>
              <a:lnSpc>
                <a:spcPct val="150000"/>
              </a:lnSpc>
            </a:pPr>
            <a:r>
              <a:rPr lang="en-US" dirty="0">
                <a:solidFill>
                  <a:schemeClr val="bg1"/>
                </a:solidFill>
              </a:rPr>
              <a:t>A  correlation matrix is a table showing relationship coefficients between factors. Every cell in the table shows the relationship </a:t>
            </a:r>
            <a:r>
              <a:rPr lang="en-US" dirty="0" err="1">
                <a:solidFill>
                  <a:schemeClr val="bg1"/>
                </a:solidFill>
              </a:rPr>
              <a:t>between's</a:t>
            </a:r>
            <a:r>
              <a:rPr lang="en-US" dirty="0">
                <a:solidFill>
                  <a:schemeClr val="bg1"/>
                </a:solidFill>
              </a:rPr>
              <a:t> two factors. A connection framework is utilized to sum up information, as a contribution to a further developed investigation, and as an indicative for cutting edge examinations.</a:t>
            </a:r>
            <a:endParaRPr lang="en-IN" dirty="0">
              <a:solidFill>
                <a:schemeClr val="bg1"/>
              </a:solidFill>
            </a:endParaRPr>
          </a:p>
        </p:txBody>
      </p:sp>
    </p:spTree>
    <p:extLst>
      <p:ext uri="{BB962C8B-B14F-4D97-AF65-F5344CB8AC3E}">
        <p14:creationId xmlns:p14="http://schemas.microsoft.com/office/powerpoint/2010/main" val="200797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16CA3-557F-44D4-8183-E79EEB326EE0}"/>
              </a:ext>
            </a:extLst>
          </p:cNvPr>
          <p:cNvSpPr txBox="1"/>
          <p:nvPr/>
        </p:nvSpPr>
        <p:spPr>
          <a:xfrm>
            <a:off x="-1" y="635795"/>
            <a:ext cx="9144000" cy="400110"/>
          </a:xfrm>
          <a:prstGeom prst="rect">
            <a:avLst/>
          </a:prstGeom>
          <a:noFill/>
        </p:spPr>
        <p:txBody>
          <a:bodyPr wrap="square" rtlCol="0">
            <a:spAutoFit/>
          </a:bodyPr>
          <a:lstStyle/>
          <a:p>
            <a:pPr algn="ctr"/>
            <a:r>
              <a:rPr lang="en-IN" sz="2000" b="1" dirty="0">
                <a:solidFill>
                  <a:schemeClr val="bg1"/>
                </a:solidFill>
              </a:rPr>
              <a:t>Correlation Heat Map.</a:t>
            </a:r>
          </a:p>
        </p:txBody>
      </p:sp>
      <p:sp>
        <p:nvSpPr>
          <p:cNvPr id="3" name="TextBox 2">
            <a:extLst>
              <a:ext uri="{FF2B5EF4-FFF2-40B4-BE49-F238E27FC236}">
                <a16:creationId xmlns:a16="http://schemas.microsoft.com/office/drawing/2014/main" id="{4636AB72-47BF-4C6B-B748-7398FCF941AF}"/>
              </a:ext>
            </a:extLst>
          </p:cNvPr>
          <p:cNvSpPr txBox="1"/>
          <p:nvPr/>
        </p:nvSpPr>
        <p:spPr>
          <a:xfrm>
            <a:off x="0" y="2021681"/>
            <a:ext cx="9143999" cy="1711366"/>
          </a:xfrm>
          <a:prstGeom prst="rect">
            <a:avLst/>
          </a:prstGeom>
          <a:noFill/>
        </p:spPr>
        <p:txBody>
          <a:bodyPr wrap="square" rtlCol="0">
            <a:spAutoFit/>
          </a:bodyPr>
          <a:lstStyle/>
          <a:p>
            <a:pPr>
              <a:lnSpc>
                <a:spcPct val="150000"/>
              </a:lnSpc>
            </a:pPr>
            <a:r>
              <a:rPr lang="en-US" dirty="0">
                <a:solidFill>
                  <a:schemeClr val="bg1"/>
                </a:solidFill>
              </a:rPr>
              <a:t>Correlation heatmaps are a sort of plot that imagine the strength of Correlation between numerical variables. Correlation plots are used to fathom which elements are Correlation with each other and the strength of this relationship. An Correlation plot consistently contains different numerical elements, with each factor tended to by a part.</a:t>
            </a:r>
            <a:endParaRPr lang="en-IN" dirty="0">
              <a:solidFill>
                <a:schemeClr val="bg1"/>
              </a:solidFill>
            </a:endParaRPr>
          </a:p>
        </p:txBody>
      </p:sp>
    </p:spTree>
    <p:extLst>
      <p:ext uri="{BB962C8B-B14F-4D97-AF65-F5344CB8AC3E}">
        <p14:creationId xmlns:p14="http://schemas.microsoft.com/office/powerpoint/2010/main" val="2235703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4EACFD-9117-4092-8E32-7C9406841E6D}"/>
              </a:ext>
            </a:extLst>
          </p:cNvPr>
          <p:cNvSpPr txBox="1"/>
          <p:nvPr/>
        </p:nvSpPr>
        <p:spPr>
          <a:xfrm>
            <a:off x="271462" y="724351"/>
            <a:ext cx="9144000" cy="461665"/>
          </a:xfrm>
          <a:prstGeom prst="rect">
            <a:avLst/>
          </a:prstGeom>
          <a:noFill/>
        </p:spPr>
        <p:txBody>
          <a:bodyPr wrap="square" rtlCol="0">
            <a:spAutoFit/>
          </a:bodyPr>
          <a:lstStyle/>
          <a:p>
            <a:pPr algn="ctr"/>
            <a:r>
              <a:rPr lang="en-IN" sz="2400" b="1" dirty="0">
                <a:solidFill>
                  <a:schemeClr val="bg1"/>
                </a:solidFill>
              </a:rPr>
              <a:t>Correlation Matrix And Heat Map.</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075" t="27034" r="19339" b="10817"/>
          <a:stretch/>
        </p:blipFill>
        <p:spPr>
          <a:xfrm>
            <a:off x="1463571" y="1337596"/>
            <a:ext cx="6216857" cy="3647338"/>
          </a:xfrm>
          <a:prstGeom prst="rect">
            <a:avLst/>
          </a:prstGeom>
        </p:spPr>
      </p:pic>
    </p:spTree>
    <p:extLst>
      <p:ext uri="{BB962C8B-B14F-4D97-AF65-F5344CB8AC3E}">
        <p14:creationId xmlns:p14="http://schemas.microsoft.com/office/powerpoint/2010/main" val="1903321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5992A3-4522-D5CE-404E-1D90C5DCF7A5}"/>
              </a:ext>
            </a:extLst>
          </p:cNvPr>
          <p:cNvPicPr>
            <a:picLocks noChangeAspect="1"/>
          </p:cNvPicPr>
          <p:nvPr/>
        </p:nvPicPr>
        <p:blipFill>
          <a:blip r:embed="rId3"/>
          <a:stretch>
            <a:fillRect/>
          </a:stretch>
        </p:blipFill>
        <p:spPr>
          <a:xfrm>
            <a:off x="2942904" y="1226805"/>
            <a:ext cx="3948680" cy="3462154"/>
          </a:xfrm>
          <a:prstGeom prst="rect">
            <a:avLst/>
          </a:prstGeom>
        </p:spPr>
      </p:pic>
      <p:pic>
        <p:nvPicPr>
          <p:cNvPr id="6" name="Picture 5">
            <a:extLst>
              <a:ext uri="{FF2B5EF4-FFF2-40B4-BE49-F238E27FC236}">
                <a16:creationId xmlns:a16="http://schemas.microsoft.com/office/drawing/2014/main" id="{5480E842-9E6C-50F8-A50C-4D77B248914B}"/>
              </a:ext>
            </a:extLst>
          </p:cNvPr>
          <p:cNvPicPr>
            <a:picLocks noChangeAspect="1"/>
          </p:cNvPicPr>
          <p:nvPr/>
        </p:nvPicPr>
        <p:blipFill>
          <a:blip r:embed="rId4"/>
          <a:stretch>
            <a:fillRect/>
          </a:stretch>
        </p:blipFill>
        <p:spPr>
          <a:xfrm>
            <a:off x="3396648" y="4215276"/>
            <a:ext cx="505502" cy="691285"/>
          </a:xfrm>
          <a:prstGeom prst="rect">
            <a:avLst/>
          </a:prstGeom>
        </p:spPr>
      </p:pic>
      <p:pic>
        <p:nvPicPr>
          <p:cNvPr id="8" name="Picture 7">
            <a:extLst>
              <a:ext uri="{FF2B5EF4-FFF2-40B4-BE49-F238E27FC236}">
                <a16:creationId xmlns:a16="http://schemas.microsoft.com/office/drawing/2014/main" id="{C324D767-62B0-4F0A-CE89-28F8CB75569F}"/>
              </a:ext>
            </a:extLst>
          </p:cNvPr>
          <p:cNvPicPr>
            <a:picLocks noChangeAspect="1"/>
          </p:cNvPicPr>
          <p:nvPr/>
        </p:nvPicPr>
        <p:blipFill>
          <a:blip r:embed="rId5"/>
          <a:stretch>
            <a:fillRect/>
          </a:stretch>
        </p:blipFill>
        <p:spPr>
          <a:xfrm>
            <a:off x="2926796" y="4336970"/>
            <a:ext cx="469852" cy="447896"/>
          </a:xfrm>
          <a:prstGeom prst="rect">
            <a:avLst/>
          </a:prstGeom>
        </p:spPr>
      </p:pic>
      <p:pic>
        <p:nvPicPr>
          <p:cNvPr id="10" name="Picture 9">
            <a:extLst>
              <a:ext uri="{FF2B5EF4-FFF2-40B4-BE49-F238E27FC236}">
                <a16:creationId xmlns:a16="http://schemas.microsoft.com/office/drawing/2014/main" id="{15F08128-BC6D-4F92-ED36-E043A1DAF188}"/>
              </a:ext>
            </a:extLst>
          </p:cNvPr>
          <p:cNvPicPr>
            <a:picLocks noChangeAspect="1"/>
          </p:cNvPicPr>
          <p:nvPr/>
        </p:nvPicPr>
        <p:blipFill>
          <a:blip r:embed="rId6"/>
          <a:stretch>
            <a:fillRect/>
          </a:stretch>
        </p:blipFill>
        <p:spPr>
          <a:xfrm>
            <a:off x="135531" y="712393"/>
            <a:ext cx="4233770" cy="514412"/>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4EACFD-9117-4092-8E32-7C9406841E6D}"/>
              </a:ext>
            </a:extLst>
          </p:cNvPr>
          <p:cNvSpPr txBox="1"/>
          <p:nvPr/>
        </p:nvSpPr>
        <p:spPr>
          <a:xfrm>
            <a:off x="271462" y="724351"/>
            <a:ext cx="9144000" cy="461665"/>
          </a:xfrm>
          <a:prstGeom prst="rect">
            <a:avLst/>
          </a:prstGeom>
          <a:noFill/>
        </p:spPr>
        <p:txBody>
          <a:bodyPr wrap="square" rtlCol="0">
            <a:spAutoFit/>
          </a:bodyPr>
          <a:lstStyle/>
          <a:p>
            <a:pPr algn="ctr"/>
            <a:r>
              <a:rPr lang="en-IN" sz="2400" b="1" dirty="0">
                <a:solidFill>
                  <a:schemeClr val="bg1"/>
                </a:solidFill>
              </a:rPr>
              <a:t>Correlation Matrix And Heat Map.</a:t>
            </a:r>
          </a:p>
        </p:txBody>
      </p:sp>
      <p:sp>
        <p:nvSpPr>
          <p:cNvPr id="6" name="TextBox 5">
            <a:extLst>
              <a:ext uri="{FF2B5EF4-FFF2-40B4-BE49-F238E27FC236}">
                <a16:creationId xmlns:a16="http://schemas.microsoft.com/office/drawing/2014/main" id="{43FED7C3-A3B3-4DC5-8061-BF939F21F61E}"/>
              </a:ext>
            </a:extLst>
          </p:cNvPr>
          <p:cNvSpPr txBox="1"/>
          <p:nvPr/>
        </p:nvSpPr>
        <p:spPr>
          <a:xfrm>
            <a:off x="1" y="1828800"/>
            <a:ext cx="4571998" cy="369332"/>
          </a:xfrm>
          <a:prstGeom prst="rect">
            <a:avLst/>
          </a:prstGeom>
          <a:noFill/>
        </p:spPr>
        <p:txBody>
          <a:bodyPr wrap="square" rtlCol="0">
            <a:spAutoFit/>
          </a:bodyPr>
          <a:lstStyle/>
          <a:p>
            <a:pPr algn="ctr"/>
            <a:r>
              <a:rPr lang="en-IN" dirty="0">
                <a:solidFill>
                  <a:schemeClr val="bg1"/>
                </a:solidFill>
              </a:rPr>
              <a:t>Highly Correlated Variables</a:t>
            </a:r>
          </a:p>
        </p:txBody>
      </p:sp>
      <p:sp>
        <p:nvSpPr>
          <p:cNvPr id="7" name="TextBox 6">
            <a:extLst>
              <a:ext uri="{FF2B5EF4-FFF2-40B4-BE49-F238E27FC236}">
                <a16:creationId xmlns:a16="http://schemas.microsoft.com/office/drawing/2014/main" id="{D1208421-EAB8-46BE-B42D-815055FFA16C}"/>
              </a:ext>
            </a:extLst>
          </p:cNvPr>
          <p:cNvSpPr txBox="1"/>
          <p:nvPr/>
        </p:nvSpPr>
        <p:spPr>
          <a:xfrm>
            <a:off x="15354" y="2292285"/>
            <a:ext cx="5020990" cy="2126864"/>
          </a:xfrm>
          <a:prstGeom prst="rect">
            <a:avLst/>
          </a:prstGeom>
          <a:noFill/>
        </p:spPr>
        <p:txBody>
          <a:bodyPr wrap="square" rtlCol="0">
            <a:spAutoFit/>
          </a:bodyPr>
          <a:lstStyle/>
          <a:p>
            <a:pPr marL="342900" indent="-342900">
              <a:lnSpc>
                <a:spcPct val="150000"/>
              </a:lnSpc>
              <a:buFont typeface="+mj-lt"/>
              <a:buAutoNum type="arabicPeriod"/>
            </a:pPr>
            <a:r>
              <a:rPr lang="en-IN" dirty="0" err="1">
                <a:solidFill>
                  <a:schemeClr val="bg1"/>
                </a:solidFill>
              </a:rPr>
              <a:t>voice_mail_messages</a:t>
            </a:r>
            <a:r>
              <a:rPr lang="en-IN" dirty="0">
                <a:solidFill>
                  <a:schemeClr val="bg1"/>
                </a:solidFill>
              </a:rPr>
              <a:t> And </a:t>
            </a:r>
            <a:r>
              <a:rPr lang="en-IN" dirty="0" err="1">
                <a:solidFill>
                  <a:schemeClr val="bg1"/>
                </a:solidFill>
              </a:rPr>
              <a:t>voice_mail_plan</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day_mins</a:t>
            </a:r>
            <a:r>
              <a:rPr lang="en-IN" dirty="0">
                <a:solidFill>
                  <a:schemeClr val="bg1"/>
                </a:solidFill>
              </a:rPr>
              <a:t> And  </a:t>
            </a:r>
            <a:r>
              <a:rPr lang="en-IN" dirty="0" err="1">
                <a:solidFill>
                  <a:schemeClr val="bg1"/>
                </a:solidFill>
              </a:rPr>
              <a:t>day_charge</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evening_mins</a:t>
            </a:r>
            <a:r>
              <a:rPr lang="en-IN" dirty="0">
                <a:solidFill>
                  <a:schemeClr val="bg1"/>
                </a:solidFill>
              </a:rPr>
              <a:t> And </a:t>
            </a:r>
            <a:r>
              <a:rPr lang="en-IN" dirty="0" err="1">
                <a:solidFill>
                  <a:schemeClr val="bg1"/>
                </a:solidFill>
              </a:rPr>
              <a:t>evening_charge</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Night_mins</a:t>
            </a:r>
            <a:r>
              <a:rPr lang="en-IN" dirty="0">
                <a:solidFill>
                  <a:schemeClr val="bg1"/>
                </a:solidFill>
              </a:rPr>
              <a:t> And </a:t>
            </a:r>
            <a:r>
              <a:rPr lang="en-IN" dirty="0" err="1">
                <a:solidFill>
                  <a:schemeClr val="bg1"/>
                </a:solidFill>
              </a:rPr>
              <a:t>night_charge</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Total_charge</a:t>
            </a:r>
            <a:r>
              <a:rPr lang="en-IN" dirty="0">
                <a:solidFill>
                  <a:schemeClr val="bg1"/>
                </a:solidFill>
              </a:rPr>
              <a:t> And </a:t>
            </a:r>
            <a:r>
              <a:rPr lang="en-IN" dirty="0" err="1">
                <a:solidFill>
                  <a:schemeClr val="bg1"/>
                </a:solidFill>
              </a:rPr>
              <a:t>day_mins</a:t>
            </a:r>
            <a:r>
              <a:rPr lang="en-IN" dirty="0">
                <a:solidFill>
                  <a:schemeClr val="bg1"/>
                </a:solidFill>
              </a:rPr>
              <a:t>.</a:t>
            </a:r>
          </a:p>
        </p:txBody>
      </p:sp>
    </p:spTree>
    <p:extLst>
      <p:ext uri="{BB962C8B-B14F-4D97-AF65-F5344CB8AC3E}">
        <p14:creationId xmlns:p14="http://schemas.microsoft.com/office/powerpoint/2010/main" val="2240202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4469E-0469-4806-9839-A3C12B45AB96}"/>
              </a:ext>
            </a:extLst>
          </p:cNvPr>
          <p:cNvSpPr txBox="1"/>
          <p:nvPr/>
        </p:nvSpPr>
        <p:spPr>
          <a:xfrm>
            <a:off x="7144" y="585787"/>
            <a:ext cx="9144000" cy="461665"/>
          </a:xfrm>
          <a:prstGeom prst="rect">
            <a:avLst/>
          </a:prstGeom>
          <a:noFill/>
        </p:spPr>
        <p:txBody>
          <a:bodyPr wrap="square" rtlCol="0">
            <a:spAutoFit/>
          </a:bodyPr>
          <a:lstStyle/>
          <a:p>
            <a:pPr algn="ctr"/>
            <a:r>
              <a:rPr lang="en-IN" sz="2400" b="1" dirty="0" err="1">
                <a:solidFill>
                  <a:schemeClr val="bg1"/>
                </a:solidFill>
              </a:rPr>
              <a:t>Droping</a:t>
            </a:r>
            <a:r>
              <a:rPr lang="en-IN" sz="2400" b="1" dirty="0">
                <a:solidFill>
                  <a:schemeClr val="bg1"/>
                </a:solidFill>
              </a:rPr>
              <a:t> variables</a:t>
            </a:r>
          </a:p>
        </p:txBody>
      </p:sp>
      <p:sp>
        <p:nvSpPr>
          <p:cNvPr id="3" name="TextBox 2">
            <a:extLst>
              <a:ext uri="{FF2B5EF4-FFF2-40B4-BE49-F238E27FC236}">
                <a16:creationId xmlns:a16="http://schemas.microsoft.com/office/drawing/2014/main" id="{5AF15A65-E87E-4C3C-9D8B-63BF4DCDC246}"/>
              </a:ext>
            </a:extLst>
          </p:cNvPr>
          <p:cNvSpPr txBox="1"/>
          <p:nvPr/>
        </p:nvSpPr>
        <p:spPr>
          <a:xfrm>
            <a:off x="114300" y="1181571"/>
            <a:ext cx="8929688" cy="3831818"/>
          </a:xfrm>
          <a:prstGeom prst="rect">
            <a:avLst/>
          </a:prstGeom>
          <a:noFill/>
        </p:spPr>
        <p:txBody>
          <a:bodyPr wrap="square" rtlCol="0">
            <a:spAutoFit/>
          </a:bodyPr>
          <a:lstStyle/>
          <a:p>
            <a:pPr>
              <a:lnSpc>
                <a:spcPct val="150000"/>
              </a:lnSpc>
            </a:pPr>
            <a:r>
              <a:rPr lang="en-US" dirty="0">
                <a:solidFill>
                  <a:schemeClr val="bg1"/>
                </a:solidFill>
              </a:rPr>
              <a:t>We have to drop Following Variables because they have multicollinearity with other variables and hence they will be indirectly influence other </a:t>
            </a:r>
            <a:r>
              <a:rPr lang="en-US" dirty="0" err="1">
                <a:solidFill>
                  <a:schemeClr val="bg1"/>
                </a:solidFill>
              </a:rPr>
              <a:t>varibles</a:t>
            </a:r>
            <a:r>
              <a:rPr lang="en-US" dirty="0">
                <a:solidFill>
                  <a:schemeClr val="bg1"/>
                </a:solidFill>
              </a:rPr>
              <a:t> and Accuracy of our will also get influenced by them.</a:t>
            </a:r>
          </a:p>
          <a:p>
            <a:pPr marL="342900" indent="-342900">
              <a:lnSpc>
                <a:spcPct val="150000"/>
              </a:lnSpc>
              <a:buFont typeface="+mj-lt"/>
              <a:buAutoNum type="arabicParenR"/>
            </a:pPr>
            <a:r>
              <a:rPr lang="en-US" dirty="0" err="1">
                <a:solidFill>
                  <a:schemeClr val="bg1"/>
                </a:solidFill>
              </a:rPr>
              <a:t>night_charge</a:t>
            </a:r>
            <a:endParaRPr lang="en-US" dirty="0">
              <a:solidFill>
                <a:schemeClr val="bg1"/>
              </a:solidFill>
            </a:endParaRPr>
          </a:p>
          <a:p>
            <a:pPr marL="342900" indent="-342900">
              <a:lnSpc>
                <a:spcPct val="150000"/>
              </a:lnSpc>
              <a:buFont typeface="+mj-lt"/>
              <a:buAutoNum type="arabicParenR"/>
            </a:pPr>
            <a:r>
              <a:rPr lang="en-US" dirty="0" err="1">
                <a:solidFill>
                  <a:schemeClr val="bg1"/>
                </a:solidFill>
              </a:rPr>
              <a:t>evening_charge</a:t>
            </a:r>
            <a:endParaRPr lang="en-US" dirty="0">
              <a:solidFill>
                <a:schemeClr val="bg1"/>
              </a:solidFill>
            </a:endParaRPr>
          </a:p>
          <a:p>
            <a:pPr marL="342900" indent="-342900">
              <a:lnSpc>
                <a:spcPct val="150000"/>
              </a:lnSpc>
              <a:buFont typeface="+mj-lt"/>
              <a:buAutoNum type="arabicParenR"/>
            </a:pPr>
            <a:r>
              <a:rPr lang="en-US" dirty="0" err="1">
                <a:solidFill>
                  <a:schemeClr val="bg1"/>
                </a:solidFill>
              </a:rPr>
              <a:t>day_charge</a:t>
            </a:r>
            <a:endParaRPr lang="en-US" dirty="0">
              <a:solidFill>
                <a:schemeClr val="bg1"/>
              </a:solidFill>
            </a:endParaRPr>
          </a:p>
          <a:p>
            <a:pPr marL="342900" indent="-342900">
              <a:lnSpc>
                <a:spcPct val="150000"/>
              </a:lnSpc>
              <a:buFont typeface="+mj-lt"/>
              <a:buAutoNum type="arabicParenR"/>
            </a:pPr>
            <a:r>
              <a:rPr lang="en-US" dirty="0" err="1">
                <a:solidFill>
                  <a:schemeClr val="bg1"/>
                </a:solidFill>
              </a:rPr>
              <a:t>international_charge</a:t>
            </a:r>
            <a:r>
              <a:rPr lang="en-US" dirty="0">
                <a:solidFill>
                  <a:schemeClr val="bg1"/>
                </a:solidFill>
              </a:rPr>
              <a:t> </a:t>
            </a:r>
          </a:p>
          <a:p>
            <a:pPr marL="342900" indent="-342900">
              <a:lnSpc>
                <a:spcPct val="150000"/>
              </a:lnSpc>
              <a:buFont typeface="+mj-lt"/>
              <a:buAutoNum type="arabicParenR"/>
            </a:pPr>
            <a:r>
              <a:rPr lang="en-US" dirty="0" err="1">
                <a:solidFill>
                  <a:schemeClr val="bg1"/>
                </a:solidFill>
              </a:rPr>
              <a:t>day_mins</a:t>
            </a:r>
            <a:endParaRPr lang="en-US" dirty="0">
              <a:solidFill>
                <a:schemeClr val="bg1"/>
              </a:solidFill>
            </a:endParaRPr>
          </a:p>
          <a:p>
            <a:pPr marL="342900" indent="-342900">
              <a:lnSpc>
                <a:spcPct val="150000"/>
              </a:lnSpc>
              <a:buFont typeface="+mj-lt"/>
              <a:buAutoNum type="arabicParenR"/>
            </a:pPr>
            <a:r>
              <a:rPr lang="en-US" dirty="0" err="1">
                <a:solidFill>
                  <a:schemeClr val="bg1"/>
                </a:solidFill>
              </a:rPr>
              <a:t>evening_mins</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80" t="27622" r="21984" b="57245"/>
          <a:stretch/>
        </p:blipFill>
        <p:spPr>
          <a:xfrm>
            <a:off x="2985025" y="2728085"/>
            <a:ext cx="6057177" cy="77837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058" t="31734" r="34132" b="57687"/>
          <a:stretch/>
        </p:blipFill>
        <p:spPr>
          <a:xfrm>
            <a:off x="2970277" y="3747729"/>
            <a:ext cx="6071925" cy="684161"/>
          </a:xfrm>
          <a:prstGeom prst="rect">
            <a:avLst/>
          </a:prstGeom>
        </p:spPr>
      </p:pic>
    </p:spTree>
    <p:extLst>
      <p:ext uri="{BB962C8B-B14F-4D97-AF65-F5344CB8AC3E}">
        <p14:creationId xmlns:p14="http://schemas.microsoft.com/office/powerpoint/2010/main" val="3861566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56F3CF-09AC-478D-A336-4B9FAA67B878}"/>
              </a:ext>
            </a:extLst>
          </p:cNvPr>
          <p:cNvSpPr txBox="1"/>
          <p:nvPr/>
        </p:nvSpPr>
        <p:spPr>
          <a:xfrm>
            <a:off x="-92869" y="742950"/>
            <a:ext cx="9144000" cy="461665"/>
          </a:xfrm>
          <a:prstGeom prst="rect">
            <a:avLst/>
          </a:prstGeom>
          <a:noFill/>
        </p:spPr>
        <p:txBody>
          <a:bodyPr wrap="square" rtlCol="0">
            <a:spAutoFit/>
          </a:bodyPr>
          <a:lstStyle/>
          <a:p>
            <a:pPr algn="ctr"/>
            <a:r>
              <a:rPr lang="en-IN" sz="2400" b="1" dirty="0">
                <a:solidFill>
                  <a:schemeClr val="bg1"/>
                </a:solidFill>
              </a:rPr>
              <a:t>Checking Balancing the data set</a:t>
            </a:r>
          </a:p>
        </p:txBody>
      </p:sp>
      <p:pic>
        <p:nvPicPr>
          <p:cNvPr id="3" name="Picture 2">
            <a:extLst>
              <a:ext uri="{FF2B5EF4-FFF2-40B4-BE49-F238E27FC236}">
                <a16:creationId xmlns:a16="http://schemas.microsoft.com/office/drawing/2014/main" id="{88E4D3D2-F43D-4676-8B71-E960DF4C8D07}"/>
              </a:ext>
            </a:extLst>
          </p:cNvPr>
          <p:cNvPicPr>
            <a:picLocks noChangeAspect="1"/>
          </p:cNvPicPr>
          <p:nvPr/>
        </p:nvPicPr>
        <p:blipFill rotWithShape="1">
          <a:blip r:embed="rId2"/>
          <a:srcRect l="17109" t="36806" r="48594" b="19305"/>
          <a:stretch/>
        </p:blipFill>
        <p:spPr>
          <a:xfrm>
            <a:off x="5055258" y="2060031"/>
            <a:ext cx="3995873" cy="2876300"/>
          </a:xfrm>
          <a:prstGeom prst="rect">
            <a:avLst/>
          </a:prstGeom>
        </p:spPr>
      </p:pic>
      <p:sp>
        <p:nvSpPr>
          <p:cNvPr id="4" name="TextBox 3">
            <a:extLst>
              <a:ext uri="{FF2B5EF4-FFF2-40B4-BE49-F238E27FC236}">
                <a16:creationId xmlns:a16="http://schemas.microsoft.com/office/drawing/2014/main" id="{E6ADF3F4-4B3F-4D98-A8A8-6D4D7E94F69C}"/>
              </a:ext>
            </a:extLst>
          </p:cNvPr>
          <p:cNvSpPr txBox="1"/>
          <p:nvPr/>
        </p:nvSpPr>
        <p:spPr>
          <a:xfrm>
            <a:off x="357188" y="1993106"/>
            <a:ext cx="3814762" cy="923330"/>
          </a:xfrm>
          <a:prstGeom prst="rect">
            <a:avLst/>
          </a:prstGeom>
          <a:noFill/>
        </p:spPr>
        <p:txBody>
          <a:bodyPr wrap="square" rtlCol="0">
            <a:spAutoFit/>
          </a:bodyPr>
          <a:lstStyle/>
          <a:p>
            <a:r>
              <a:rPr lang="en-IN" dirty="0">
                <a:solidFill>
                  <a:schemeClr val="bg1"/>
                </a:solidFill>
              </a:rPr>
              <a:t>As we can there is </a:t>
            </a:r>
            <a:r>
              <a:rPr lang="en-IN" dirty="0" err="1">
                <a:solidFill>
                  <a:schemeClr val="bg1"/>
                </a:solidFill>
              </a:rPr>
              <a:t>inbalancing</a:t>
            </a:r>
            <a:r>
              <a:rPr lang="en-IN" dirty="0">
                <a:solidFill>
                  <a:schemeClr val="bg1"/>
                </a:solidFill>
              </a:rPr>
              <a:t> the in data which will directly Affect on Model Accuracy .</a:t>
            </a:r>
          </a:p>
        </p:txBody>
      </p:sp>
      <p:pic>
        <p:nvPicPr>
          <p:cNvPr id="6" name="Graphic 5" descr="Scales of justice">
            <a:extLst>
              <a:ext uri="{FF2B5EF4-FFF2-40B4-BE49-F238E27FC236}">
                <a16:creationId xmlns:a16="http://schemas.microsoft.com/office/drawing/2014/main" id="{C4AECB9B-2E9F-421A-8580-9ADCC0A4E9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4800" y="2114550"/>
            <a:ext cx="914400" cy="914400"/>
          </a:xfrm>
          <a:prstGeom prst="rect">
            <a:avLst/>
          </a:prstGeom>
        </p:spPr>
      </p:pic>
      <p:pic>
        <p:nvPicPr>
          <p:cNvPr id="8" name="Graphic 7" descr="Scales of justice">
            <a:extLst>
              <a:ext uri="{FF2B5EF4-FFF2-40B4-BE49-F238E27FC236}">
                <a16:creationId xmlns:a16="http://schemas.microsoft.com/office/drawing/2014/main" id="{5432D7AB-113C-4BAC-8321-404BAA0D12D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3798217"/>
            <a:ext cx="1407319" cy="1407319"/>
          </a:xfrm>
          <a:prstGeom prst="rect">
            <a:avLst/>
          </a:prstGeom>
        </p:spPr>
      </p:pic>
    </p:spTree>
    <p:extLst>
      <p:ext uri="{BB962C8B-B14F-4D97-AF65-F5344CB8AC3E}">
        <p14:creationId xmlns:p14="http://schemas.microsoft.com/office/powerpoint/2010/main" val="662384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8FC9D-28D8-4159-927A-D61E343D9E63}"/>
              </a:ext>
            </a:extLst>
          </p:cNvPr>
          <p:cNvSpPr txBox="1"/>
          <p:nvPr/>
        </p:nvSpPr>
        <p:spPr>
          <a:xfrm>
            <a:off x="0" y="642937"/>
            <a:ext cx="9144000" cy="461665"/>
          </a:xfrm>
          <a:prstGeom prst="rect">
            <a:avLst/>
          </a:prstGeom>
          <a:noFill/>
        </p:spPr>
        <p:txBody>
          <a:bodyPr wrap="square" rtlCol="0">
            <a:spAutoFit/>
          </a:bodyPr>
          <a:lstStyle/>
          <a:p>
            <a:pPr algn="ctr"/>
            <a:r>
              <a:rPr lang="en-IN" sz="2400" b="1" dirty="0">
                <a:solidFill>
                  <a:schemeClr val="bg1"/>
                </a:solidFill>
              </a:rPr>
              <a:t>Balancing the dataset</a:t>
            </a:r>
          </a:p>
        </p:txBody>
      </p:sp>
      <p:sp>
        <p:nvSpPr>
          <p:cNvPr id="3" name="TextBox 2">
            <a:extLst>
              <a:ext uri="{FF2B5EF4-FFF2-40B4-BE49-F238E27FC236}">
                <a16:creationId xmlns:a16="http://schemas.microsoft.com/office/drawing/2014/main" id="{5E86A087-F684-40A0-BC46-A4D78D676A19}"/>
              </a:ext>
            </a:extLst>
          </p:cNvPr>
          <p:cNvSpPr txBox="1"/>
          <p:nvPr/>
        </p:nvSpPr>
        <p:spPr>
          <a:xfrm>
            <a:off x="0" y="1678782"/>
            <a:ext cx="9144000" cy="1711366"/>
          </a:xfrm>
          <a:prstGeom prst="rect">
            <a:avLst/>
          </a:prstGeom>
          <a:noFill/>
        </p:spPr>
        <p:txBody>
          <a:bodyPr wrap="square" rtlCol="0">
            <a:spAutoFit/>
          </a:bodyPr>
          <a:lstStyle/>
          <a:p>
            <a:pPr>
              <a:lnSpc>
                <a:spcPct val="150000"/>
              </a:lnSpc>
            </a:pPr>
            <a:r>
              <a:rPr lang="en-US" dirty="0">
                <a:solidFill>
                  <a:schemeClr val="bg1"/>
                </a:solidFill>
              </a:rPr>
              <a:t>SMOTE represents Synthetic Minority Oversampling Technique. This is a factual strategy for expanding the quantity of cases in your dataset in a decent way. The module works by producing new examples from existing minority cases that you supply as info. This execution of SMOTE doesn't change the quantity of greater part cases.</a:t>
            </a:r>
            <a:endParaRPr lang="en-IN" dirty="0">
              <a:solidFill>
                <a:schemeClr val="bg1"/>
              </a:solidFill>
            </a:endParaRPr>
          </a:p>
        </p:txBody>
      </p:sp>
      <p:pic>
        <p:nvPicPr>
          <p:cNvPr id="4" name="Picture 3">
            <a:extLst>
              <a:ext uri="{FF2B5EF4-FFF2-40B4-BE49-F238E27FC236}">
                <a16:creationId xmlns:a16="http://schemas.microsoft.com/office/drawing/2014/main" id="{4847CFE5-2E62-4437-BFA4-E7CF0AA17948}"/>
              </a:ext>
            </a:extLst>
          </p:cNvPr>
          <p:cNvPicPr>
            <a:picLocks noChangeAspect="1"/>
          </p:cNvPicPr>
          <p:nvPr/>
        </p:nvPicPr>
        <p:blipFill rotWithShape="1">
          <a:blip r:embed="rId2"/>
          <a:srcRect l="15392" t="55000" r="51093" b="24861"/>
          <a:stretch/>
        </p:blipFill>
        <p:spPr>
          <a:xfrm>
            <a:off x="2221706" y="3390147"/>
            <a:ext cx="5063280" cy="1711365"/>
          </a:xfrm>
          <a:prstGeom prst="rect">
            <a:avLst/>
          </a:prstGeom>
        </p:spPr>
      </p:pic>
    </p:spTree>
    <p:extLst>
      <p:ext uri="{BB962C8B-B14F-4D97-AF65-F5344CB8AC3E}">
        <p14:creationId xmlns:p14="http://schemas.microsoft.com/office/powerpoint/2010/main" val="88693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97D276-4CA5-45AC-8B12-CE0AA9F80768}"/>
              </a:ext>
            </a:extLst>
          </p:cNvPr>
          <p:cNvSpPr txBox="1"/>
          <p:nvPr/>
        </p:nvSpPr>
        <p:spPr>
          <a:xfrm>
            <a:off x="0" y="628650"/>
            <a:ext cx="9143999" cy="646331"/>
          </a:xfrm>
          <a:prstGeom prst="rect">
            <a:avLst/>
          </a:prstGeom>
          <a:noFill/>
        </p:spPr>
        <p:txBody>
          <a:bodyPr wrap="square" rtlCol="0">
            <a:spAutoFit/>
          </a:bodyPr>
          <a:lstStyle/>
          <a:p>
            <a:pPr algn="ctr"/>
            <a:r>
              <a:rPr lang="en-IN" sz="3600" b="1" dirty="0">
                <a:solidFill>
                  <a:schemeClr val="bg1"/>
                </a:solidFill>
              </a:rPr>
              <a:t>Model Building</a:t>
            </a:r>
            <a:r>
              <a:rPr lang="en-IN" b="1" dirty="0">
                <a:solidFill>
                  <a:schemeClr val="bg1"/>
                </a:solidFill>
              </a:rPr>
              <a:t> </a:t>
            </a:r>
          </a:p>
        </p:txBody>
      </p:sp>
      <p:sp>
        <p:nvSpPr>
          <p:cNvPr id="6" name="TextBox 5">
            <a:extLst>
              <a:ext uri="{FF2B5EF4-FFF2-40B4-BE49-F238E27FC236}">
                <a16:creationId xmlns:a16="http://schemas.microsoft.com/office/drawing/2014/main" id="{03F6AD2F-AA52-46BB-8E2E-446316E9CF99}"/>
              </a:ext>
            </a:extLst>
          </p:cNvPr>
          <p:cNvSpPr txBox="1"/>
          <p:nvPr/>
        </p:nvSpPr>
        <p:spPr>
          <a:xfrm>
            <a:off x="107156" y="2050256"/>
            <a:ext cx="2728913" cy="2957861"/>
          </a:xfrm>
          <a:prstGeom prst="rect">
            <a:avLst/>
          </a:prstGeom>
          <a:noFill/>
        </p:spPr>
        <p:txBody>
          <a:bodyPr wrap="square" rtlCol="0">
            <a:spAutoFit/>
          </a:bodyPr>
          <a:lstStyle/>
          <a:p>
            <a:pPr marL="342900" indent="-342900">
              <a:lnSpc>
                <a:spcPct val="150000"/>
              </a:lnSpc>
              <a:buFont typeface="+mj-lt"/>
              <a:buAutoNum type="arabicParenR"/>
            </a:pPr>
            <a:r>
              <a:rPr lang="en-IN" dirty="0">
                <a:solidFill>
                  <a:schemeClr val="bg1"/>
                </a:solidFill>
              </a:rPr>
              <a:t>Random Forest.</a:t>
            </a:r>
          </a:p>
          <a:p>
            <a:pPr marL="342900" indent="-342900">
              <a:lnSpc>
                <a:spcPct val="150000"/>
              </a:lnSpc>
              <a:buFont typeface="+mj-lt"/>
              <a:buAutoNum type="arabicParenR"/>
            </a:pPr>
            <a:r>
              <a:rPr lang="en-IN" dirty="0">
                <a:solidFill>
                  <a:schemeClr val="bg1"/>
                </a:solidFill>
              </a:rPr>
              <a:t>KNN.</a:t>
            </a:r>
          </a:p>
          <a:p>
            <a:pPr marL="342900" indent="-342900">
              <a:lnSpc>
                <a:spcPct val="150000"/>
              </a:lnSpc>
              <a:buFont typeface="+mj-lt"/>
              <a:buAutoNum type="arabicParenR"/>
            </a:pPr>
            <a:r>
              <a:rPr lang="en-IN" dirty="0">
                <a:solidFill>
                  <a:schemeClr val="bg1"/>
                </a:solidFill>
              </a:rPr>
              <a:t>Bagging.</a:t>
            </a:r>
          </a:p>
          <a:p>
            <a:pPr marL="342900" indent="-342900">
              <a:lnSpc>
                <a:spcPct val="150000"/>
              </a:lnSpc>
              <a:buFont typeface="+mj-lt"/>
              <a:buAutoNum type="arabicParenR"/>
            </a:pPr>
            <a:r>
              <a:rPr lang="en-IN" dirty="0">
                <a:solidFill>
                  <a:schemeClr val="bg1"/>
                </a:solidFill>
              </a:rPr>
              <a:t>AdaBoost.</a:t>
            </a:r>
          </a:p>
          <a:p>
            <a:pPr marL="342900" indent="-342900">
              <a:lnSpc>
                <a:spcPct val="150000"/>
              </a:lnSpc>
              <a:buFont typeface="+mj-lt"/>
              <a:buAutoNum type="arabicParenR"/>
            </a:pPr>
            <a:r>
              <a:rPr lang="en-IN" dirty="0">
                <a:solidFill>
                  <a:schemeClr val="bg1"/>
                </a:solidFill>
              </a:rPr>
              <a:t>Decision Tree.</a:t>
            </a:r>
          </a:p>
          <a:p>
            <a:pPr marL="342900" indent="-342900">
              <a:lnSpc>
                <a:spcPct val="150000"/>
              </a:lnSpc>
              <a:buFont typeface="+mj-lt"/>
              <a:buAutoNum type="arabicParenR"/>
            </a:pPr>
            <a:r>
              <a:rPr lang="en-IN" dirty="0">
                <a:solidFill>
                  <a:schemeClr val="bg1"/>
                </a:solidFill>
              </a:rPr>
              <a:t>XG- Boost.</a:t>
            </a:r>
          </a:p>
          <a:p>
            <a:pPr marL="342900" indent="-342900">
              <a:lnSpc>
                <a:spcPct val="150000"/>
              </a:lnSpc>
              <a:buFont typeface="+mj-lt"/>
              <a:buAutoNum type="arabicParenR"/>
            </a:pPr>
            <a:r>
              <a:rPr lang="en-IN" dirty="0">
                <a:solidFill>
                  <a:schemeClr val="bg1"/>
                </a:solidFill>
              </a:rPr>
              <a:t>Logistic Regression.</a:t>
            </a:r>
          </a:p>
        </p:txBody>
      </p:sp>
      <p:pic>
        <p:nvPicPr>
          <p:cNvPr id="7" name="Picture 6">
            <a:extLst>
              <a:ext uri="{FF2B5EF4-FFF2-40B4-BE49-F238E27FC236}">
                <a16:creationId xmlns:a16="http://schemas.microsoft.com/office/drawing/2014/main" id="{8331BD6D-D2EF-4AAE-A760-668AF8CBD08F}"/>
              </a:ext>
            </a:extLst>
          </p:cNvPr>
          <p:cNvPicPr>
            <a:picLocks noChangeAspect="1"/>
          </p:cNvPicPr>
          <p:nvPr/>
        </p:nvPicPr>
        <p:blipFill rotWithShape="1">
          <a:blip r:embed="rId2"/>
          <a:srcRect l="18654" r="16020" b="14028"/>
          <a:stretch/>
        </p:blipFill>
        <p:spPr>
          <a:xfrm>
            <a:off x="4721254" y="1335881"/>
            <a:ext cx="4422745" cy="3807619"/>
          </a:xfrm>
          <a:prstGeom prst="rect">
            <a:avLst/>
          </a:prstGeom>
        </p:spPr>
      </p:pic>
    </p:spTree>
    <p:extLst>
      <p:ext uri="{BB962C8B-B14F-4D97-AF65-F5344CB8AC3E}">
        <p14:creationId xmlns:p14="http://schemas.microsoft.com/office/powerpoint/2010/main" val="349855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43219-8B1E-4C7F-9161-7E13AE6A22AD}"/>
              </a:ext>
            </a:extLst>
          </p:cNvPr>
          <p:cNvSpPr txBox="1"/>
          <p:nvPr/>
        </p:nvSpPr>
        <p:spPr>
          <a:xfrm>
            <a:off x="-71436" y="864394"/>
            <a:ext cx="9143999" cy="646331"/>
          </a:xfrm>
          <a:prstGeom prst="rect">
            <a:avLst/>
          </a:prstGeom>
          <a:noFill/>
        </p:spPr>
        <p:txBody>
          <a:bodyPr wrap="square" rtlCol="0">
            <a:spAutoFit/>
          </a:bodyPr>
          <a:lstStyle/>
          <a:p>
            <a:pPr algn="ctr"/>
            <a:r>
              <a:rPr lang="en-IN" sz="3600" b="1" dirty="0">
                <a:solidFill>
                  <a:schemeClr val="bg1"/>
                </a:solidFill>
              </a:rPr>
              <a:t>Accuracy Score of Models</a:t>
            </a:r>
          </a:p>
        </p:txBody>
      </p:sp>
      <p:pic>
        <p:nvPicPr>
          <p:cNvPr id="3" name="Picture 2">
            <a:extLst>
              <a:ext uri="{FF2B5EF4-FFF2-40B4-BE49-F238E27FC236}">
                <a16:creationId xmlns:a16="http://schemas.microsoft.com/office/drawing/2014/main" id="{9AE7BE5C-9C31-4AEC-838D-DE996C830785}"/>
              </a:ext>
            </a:extLst>
          </p:cNvPr>
          <p:cNvPicPr>
            <a:picLocks noChangeAspect="1"/>
          </p:cNvPicPr>
          <p:nvPr/>
        </p:nvPicPr>
        <p:blipFill rotWithShape="1">
          <a:blip r:embed="rId2"/>
          <a:srcRect l="21485" t="46667" r="46250" b="29028"/>
          <a:stretch/>
        </p:blipFill>
        <p:spPr>
          <a:xfrm>
            <a:off x="0" y="2207419"/>
            <a:ext cx="5200650" cy="2343328"/>
          </a:xfrm>
          <a:prstGeom prst="rect">
            <a:avLst/>
          </a:prstGeom>
        </p:spPr>
      </p:pic>
      <p:sp>
        <p:nvSpPr>
          <p:cNvPr id="4" name="TextBox 3">
            <a:extLst>
              <a:ext uri="{FF2B5EF4-FFF2-40B4-BE49-F238E27FC236}">
                <a16:creationId xmlns:a16="http://schemas.microsoft.com/office/drawing/2014/main" id="{D66873C0-DB95-409E-AFD6-D68E51B5C041}"/>
              </a:ext>
            </a:extLst>
          </p:cNvPr>
          <p:cNvSpPr txBox="1"/>
          <p:nvPr/>
        </p:nvSpPr>
        <p:spPr>
          <a:xfrm>
            <a:off x="5250656" y="2314575"/>
            <a:ext cx="3821907" cy="1295868"/>
          </a:xfrm>
          <a:prstGeom prst="rect">
            <a:avLst/>
          </a:prstGeom>
          <a:noFill/>
        </p:spPr>
        <p:txBody>
          <a:bodyPr wrap="square" rtlCol="0">
            <a:spAutoFit/>
          </a:bodyPr>
          <a:lstStyle/>
          <a:p>
            <a:pPr>
              <a:lnSpc>
                <a:spcPct val="150000"/>
              </a:lnSpc>
            </a:pPr>
            <a:r>
              <a:rPr lang="en-IN" dirty="0">
                <a:solidFill>
                  <a:schemeClr val="bg1"/>
                </a:solidFill>
              </a:rPr>
              <a:t>We get the Highest Accuracy in XG-Boost model with 100% in Training And 98.24% in Test </a:t>
            </a:r>
          </a:p>
        </p:txBody>
      </p:sp>
      <p:pic>
        <p:nvPicPr>
          <p:cNvPr id="7" name="Graphic 6" descr="Bullseye">
            <a:extLst>
              <a:ext uri="{FF2B5EF4-FFF2-40B4-BE49-F238E27FC236}">
                <a16:creationId xmlns:a16="http://schemas.microsoft.com/office/drawing/2014/main" id="{1211E5DB-9C43-4428-BE67-D3957A1754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9550" y="3900487"/>
            <a:ext cx="1243013" cy="1243013"/>
          </a:xfrm>
          <a:prstGeom prst="rect">
            <a:avLst/>
          </a:prstGeom>
        </p:spPr>
      </p:pic>
    </p:spTree>
    <p:extLst>
      <p:ext uri="{BB962C8B-B14F-4D97-AF65-F5344CB8AC3E}">
        <p14:creationId xmlns:p14="http://schemas.microsoft.com/office/powerpoint/2010/main" val="1202203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a:solidFill>
                  <a:schemeClr val="bg1"/>
                </a:solidFill>
              </a:rPr>
              <a:t>Confusion matrix of Models</a:t>
            </a:r>
          </a:p>
        </p:txBody>
      </p:sp>
      <p:pic>
        <p:nvPicPr>
          <p:cNvPr id="3" name="Picture 2">
            <a:extLst>
              <a:ext uri="{FF2B5EF4-FFF2-40B4-BE49-F238E27FC236}">
                <a16:creationId xmlns:a16="http://schemas.microsoft.com/office/drawing/2014/main" id="{78A4A115-ED34-4A8B-A556-9E5429BF0B9E}"/>
              </a:ext>
            </a:extLst>
          </p:cNvPr>
          <p:cNvPicPr>
            <a:picLocks noChangeAspect="1"/>
          </p:cNvPicPr>
          <p:nvPr/>
        </p:nvPicPr>
        <p:blipFill rotWithShape="1">
          <a:blip r:embed="rId2"/>
          <a:srcRect l="20312" t="46250" r="54141" b="23333"/>
          <a:stretch/>
        </p:blipFill>
        <p:spPr>
          <a:xfrm>
            <a:off x="3302195" y="2321718"/>
            <a:ext cx="2650332" cy="1774992"/>
          </a:xfrm>
          <a:prstGeom prst="rect">
            <a:avLst/>
          </a:prstGeom>
        </p:spPr>
      </p:pic>
      <p:pic>
        <p:nvPicPr>
          <p:cNvPr id="4" name="Picture 3">
            <a:extLst>
              <a:ext uri="{FF2B5EF4-FFF2-40B4-BE49-F238E27FC236}">
                <a16:creationId xmlns:a16="http://schemas.microsoft.com/office/drawing/2014/main" id="{B63D3997-36F3-4CF8-92A4-E06EE63EFAEE}"/>
              </a:ext>
            </a:extLst>
          </p:cNvPr>
          <p:cNvPicPr>
            <a:picLocks noChangeAspect="1"/>
          </p:cNvPicPr>
          <p:nvPr/>
        </p:nvPicPr>
        <p:blipFill rotWithShape="1">
          <a:blip r:embed="rId3"/>
          <a:srcRect l="21875" t="50000" r="54375" b="18611"/>
          <a:stretch/>
        </p:blipFill>
        <p:spPr>
          <a:xfrm>
            <a:off x="189308" y="2346758"/>
            <a:ext cx="2650331" cy="1774993"/>
          </a:xfrm>
          <a:prstGeom prst="rect">
            <a:avLst/>
          </a:prstGeom>
        </p:spPr>
      </p:pic>
      <p:pic>
        <p:nvPicPr>
          <p:cNvPr id="5" name="Picture 4">
            <a:extLst>
              <a:ext uri="{FF2B5EF4-FFF2-40B4-BE49-F238E27FC236}">
                <a16:creationId xmlns:a16="http://schemas.microsoft.com/office/drawing/2014/main" id="{EF60A2BB-779F-4141-AB62-E457BB360DD9}"/>
              </a:ext>
            </a:extLst>
          </p:cNvPr>
          <p:cNvPicPr>
            <a:picLocks noChangeAspect="1"/>
          </p:cNvPicPr>
          <p:nvPr/>
        </p:nvPicPr>
        <p:blipFill rotWithShape="1">
          <a:blip r:embed="rId4"/>
          <a:srcRect l="21172" t="46250" r="53203" b="23611"/>
          <a:stretch/>
        </p:blipFill>
        <p:spPr>
          <a:xfrm>
            <a:off x="6304361" y="2321718"/>
            <a:ext cx="2650331" cy="1753420"/>
          </a:xfrm>
          <a:prstGeom prst="rect">
            <a:avLst/>
          </a:prstGeom>
        </p:spPr>
      </p:pic>
      <p:sp>
        <p:nvSpPr>
          <p:cNvPr id="6" name="TextBox 5">
            <a:extLst>
              <a:ext uri="{FF2B5EF4-FFF2-40B4-BE49-F238E27FC236}">
                <a16:creationId xmlns:a16="http://schemas.microsoft.com/office/drawing/2014/main" id="{42402F40-8135-4B8D-A228-B3A2345BA525}"/>
              </a:ext>
            </a:extLst>
          </p:cNvPr>
          <p:cNvSpPr txBox="1"/>
          <p:nvPr/>
        </p:nvSpPr>
        <p:spPr>
          <a:xfrm>
            <a:off x="189308" y="1977426"/>
            <a:ext cx="2068117" cy="369332"/>
          </a:xfrm>
          <a:prstGeom prst="rect">
            <a:avLst/>
          </a:prstGeom>
          <a:noFill/>
        </p:spPr>
        <p:txBody>
          <a:bodyPr wrap="square" rtlCol="0">
            <a:spAutoFit/>
          </a:bodyPr>
          <a:lstStyle/>
          <a:p>
            <a:r>
              <a:rPr lang="en-IN" dirty="0">
                <a:solidFill>
                  <a:schemeClr val="bg1"/>
                </a:solidFill>
              </a:rPr>
              <a:t>Random Forest</a:t>
            </a:r>
          </a:p>
        </p:txBody>
      </p:sp>
      <p:sp>
        <p:nvSpPr>
          <p:cNvPr id="7" name="TextBox 6">
            <a:extLst>
              <a:ext uri="{FF2B5EF4-FFF2-40B4-BE49-F238E27FC236}">
                <a16:creationId xmlns:a16="http://schemas.microsoft.com/office/drawing/2014/main" id="{36625FF8-6026-45B4-9CA4-D3F1E792C16E}"/>
              </a:ext>
            </a:extLst>
          </p:cNvPr>
          <p:cNvSpPr txBox="1"/>
          <p:nvPr/>
        </p:nvSpPr>
        <p:spPr>
          <a:xfrm>
            <a:off x="3302195" y="1977426"/>
            <a:ext cx="2068117" cy="369332"/>
          </a:xfrm>
          <a:prstGeom prst="rect">
            <a:avLst/>
          </a:prstGeom>
          <a:noFill/>
        </p:spPr>
        <p:txBody>
          <a:bodyPr wrap="square" rtlCol="0">
            <a:spAutoFit/>
          </a:bodyPr>
          <a:lstStyle/>
          <a:p>
            <a:r>
              <a:rPr lang="en-IN" dirty="0">
                <a:solidFill>
                  <a:schemeClr val="bg1"/>
                </a:solidFill>
              </a:rPr>
              <a:t>KNN</a:t>
            </a:r>
          </a:p>
        </p:txBody>
      </p:sp>
      <p:sp>
        <p:nvSpPr>
          <p:cNvPr id="8" name="TextBox 7">
            <a:extLst>
              <a:ext uri="{FF2B5EF4-FFF2-40B4-BE49-F238E27FC236}">
                <a16:creationId xmlns:a16="http://schemas.microsoft.com/office/drawing/2014/main" id="{4FE0BA00-2371-4335-8E6C-AF30EB762E27}"/>
              </a:ext>
            </a:extLst>
          </p:cNvPr>
          <p:cNvSpPr txBox="1"/>
          <p:nvPr/>
        </p:nvSpPr>
        <p:spPr>
          <a:xfrm>
            <a:off x="6304361" y="1952386"/>
            <a:ext cx="2650331" cy="369332"/>
          </a:xfrm>
          <a:prstGeom prst="rect">
            <a:avLst/>
          </a:prstGeom>
          <a:noFill/>
        </p:spPr>
        <p:txBody>
          <a:bodyPr wrap="square" rtlCol="0">
            <a:spAutoFit/>
          </a:bodyPr>
          <a:lstStyle/>
          <a:p>
            <a:r>
              <a:rPr lang="en-IN" dirty="0">
                <a:solidFill>
                  <a:schemeClr val="bg1"/>
                </a:solidFill>
              </a:rPr>
              <a:t>Bagging</a:t>
            </a:r>
          </a:p>
        </p:txBody>
      </p:sp>
    </p:spTree>
    <p:extLst>
      <p:ext uri="{BB962C8B-B14F-4D97-AF65-F5344CB8AC3E}">
        <p14:creationId xmlns:p14="http://schemas.microsoft.com/office/powerpoint/2010/main" val="1505350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AEF8E5-5D69-40A3-9A5C-740D44694283}"/>
              </a:ext>
            </a:extLst>
          </p:cNvPr>
          <p:cNvPicPr>
            <a:picLocks noChangeAspect="1"/>
          </p:cNvPicPr>
          <p:nvPr/>
        </p:nvPicPr>
        <p:blipFill rotWithShape="1">
          <a:blip r:embed="rId3"/>
          <a:srcRect l="22330" t="51722" r="58193" b="19869"/>
          <a:stretch/>
        </p:blipFill>
        <p:spPr>
          <a:xfrm>
            <a:off x="0" y="2269073"/>
            <a:ext cx="2201428" cy="1668745"/>
          </a:xfrm>
          <a:prstGeom prst="rect">
            <a:avLst/>
          </a:prstGeom>
        </p:spPr>
      </p:pic>
      <p:pic>
        <p:nvPicPr>
          <p:cNvPr id="3" name="Picture 2">
            <a:extLst>
              <a:ext uri="{FF2B5EF4-FFF2-40B4-BE49-F238E27FC236}">
                <a16:creationId xmlns:a16="http://schemas.microsoft.com/office/drawing/2014/main" id="{1951A702-BC69-4115-9DB9-02BA24766ADA}"/>
              </a:ext>
            </a:extLst>
          </p:cNvPr>
          <p:cNvPicPr>
            <a:picLocks noChangeAspect="1"/>
          </p:cNvPicPr>
          <p:nvPr/>
        </p:nvPicPr>
        <p:blipFill rotWithShape="1">
          <a:blip r:embed="rId4"/>
          <a:srcRect l="21452" t="54910" r="58468" b="14552"/>
          <a:stretch/>
        </p:blipFill>
        <p:spPr>
          <a:xfrm>
            <a:off x="2297752" y="2247663"/>
            <a:ext cx="2201428" cy="1690155"/>
          </a:xfrm>
          <a:prstGeom prst="rect">
            <a:avLst/>
          </a:prstGeom>
        </p:spPr>
      </p:pic>
      <p:pic>
        <p:nvPicPr>
          <p:cNvPr id="4" name="Picture 3">
            <a:extLst>
              <a:ext uri="{FF2B5EF4-FFF2-40B4-BE49-F238E27FC236}">
                <a16:creationId xmlns:a16="http://schemas.microsoft.com/office/drawing/2014/main" id="{2CCD67B5-C8F3-4584-80EA-49B02601F378}"/>
              </a:ext>
            </a:extLst>
          </p:cNvPr>
          <p:cNvPicPr>
            <a:picLocks noChangeAspect="1"/>
          </p:cNvPicPr>
          <p:nvPr/>
        </p:nvPicPr>
        <p:blipFill rotWithShape="1">
          <a:blip r:embed="rId5"/>
          <a:srcRect l="21694" t="35269" r="58387" b="34767"/>
          <a:stretch/>
        </p:blipFill>
        <p:spPr>
          <a:xfrm>
            <a:off x="4603073" y="2247664"/>
            <a:ext cx="2231774" cy="1690154"/>
          </a:xfrm>
          <a:prstGeom prst="rect">
            <a:avLst/>
          </a:prstGeom>
        </p:spPr>
      </p:pic>
      <p:pic>
        <p:nvPicPr>
          <p:cNvPr id="5" name="Picture 4">
            <a:extLst>
              <a:ext uri="{FF2B5EF4-FFF2-40B4-BE49-F238E27FC236}">
                <a16:creationId xmlns:a16="http://schemas.microsoft.com/office/drawing/2014/main" id="{E9D75312-E7C2-404D-A470-DD4DE503E63B}"/>
              </a:ext>
            </a:extLst>
          </p:cNvPr>
          <p:cNvPicPr>
            <a:picLocks noChangeAspect="1"/>
          </p:cNvPicPr>
          <p:nvPr/>
        </p:nvPicPr>
        <p:blipFill rotWithShape="1">
          <a:blip r:embed="rId6"/>
          <a:srcRect l="21210" t="28675" r="58387" b="42078"/>
          <a:stretch/>
        </p:blipFill>
        <p:spPr>
          <a:xfrm>
            <a:off x="6938740" y="2247663"/>
            <a:ext cx="2119535" cy="1689290"/>
          </a:xfrm>
          <a:prstGeom prst="rect">
            <a:avLst/>
          </a:prstGeom>
        </p:spPr>
      </p:pic>
      <p:sp>
        <p:nvSpPr>
          <p:cNvPr id="7" name="TextBox 6">
            <a:extLst>
              <a:ext uri="{FF2B5EF4-FFF2-40B4-BE49-F238E27FC236}">
                <a16:creationId xmlns:a16="http://schemas.microsoft.com/office/drawing/2014/main" id="{857D0070-00EC-4694-A7DB-8AC047A57F6A}"/>
              </a:ext>
            </a:extLst>
          </p:cNvPr>
          <p:cNvSpPr txBox="1"/>
          <p:nvPr/>
        </p:nvSpPr>
        <p:spPr>
          <a:xfrm>
            <a:off x="23504" y="1899741"/>
            <a:ext cx="1571625" cy="378619"/>
          </a:xfrm>
          <a:prstGeom prst="rect">
            <a:avLst/>
          </a:prstGeom>
          <a:noFill/>
        </p:spPr>
        <p:txBody>
          <a:bodyPr wrap="square" rtlCol="0">
            <a:spAutoFit/>
          </a:bodyPr>
          <a:lstStyle/>
          <a:p>
            <a:r>
              <a:rPr lang="en-IN" dirty="0">
                <a:solidFill>
                  <a:schemeClr val="bg1"/>
                </a:solidFill>
              </a:rPr>
              <a:t>Ada-Boost</a:t>
            </a:r>
          </a:p>
        </p:txBody>
      </p:sp>
      <p:sp>
        <p:nvSpPr>
          <p:cNvPr id="8" name="TextBox 7">
            <a:extLst>
              <a:ext uri="{FF2B5EF4-FFF2-40B4-BE49-F238E27FC236}">
                <a16:creationId xmlns:a16="http://schemas.microsoft.com/office/drawing/2014/main" id="{06DE1785-45B1-4923-86FE-9D1B5DE7378C}"/>
              </a:ext>
            </a:extLst>
          </p:cNvPr>
          <p:cNvSpPr txBox="1"/>
          <p:nvPr/>
        </p:nvSpPr>
        <p:spPr>
          <a:xfrm>
            <a:off x="2297752" y="1878331"/>
            <a:ext cx="1571625" cy="369332"/>
          </a:xfrm>
          <a:prstGeom prst="rect">
            <a:avLst/>
          </a:prstGeom>
          <a:noFill/>
        </p:spPr>
        <p:txBody>
          <a:bodyPr wrap="square" rtlCol="0">
            <a:spAutoFit/>
          </a:bodyPr>
          <a:lstStyle/>
          <a:p>
            <a:r>
              <a:rPr lang="en-IN" dirty="0">
                <a:solidFill>
                  <a:schemeClr val="bg1"/>
                </a:solidFill>
              </a:rPr>
              <a:t>Decision Tree</a:t>
            </a:r>
          </a:p>
        </p:txBody>
      </p:sp>
      <p:sp>
        <p:nvSpPr>
          <p:cNvPr id="9" name="TextBox 8">
            <a:extLst>
              <a:ext uri="{FF2B5EF4-FFF2-40B4-BE49-F238E27FC236}">
                <a16:creationId xmlns:a16="http://schemas.microsoft.com/office/drawing/2014/main" id="{94B23345-2CA8-43EB-88BE-E713552AE19E}"/>
              </a:ext>
            </a:extLst>
          </p:cNvPr>
          <p:cNvSpPr txBox="1"/>
          <p:nvPr/>
        </p:nvSpPr>
        <p:spPr>
          <a:xfrm>
            <a:off x="4572000" y="1865133"/>
            <a:ext cx="1485900" cy="369332"/>
          </a:xfrm>
          <a:prstGeom prst="rect">
            <a:avLst/>
          </a:prstGeom>
          <a:noFill/>
        </p:spPr>
        <p:txBody>
          <a:bodyPr wrap="square" rtlCol="0">
            <a:spAutoFit/>
          </a:bodyPr>
          <a:lstStyle/>
          <a:p>
            <a:r>
              <a:rPr lang="en-IN" dirty="0">
                <a:solidFill>
                  <a:schemeClr val="bg1"/>
                </a:solidFill>
              </a:rPr>
              <a:t>XG- Boost</a:t>
            </a:r>
          </a:p>
        </p:txBody>
      </p:sp>
      <p:sp>
        <p:nvSpPr>
          <p:cNvPr id="11" name="TextBox 10">
            <a:extLst>
              <a:ext uri="{FF2B5EF4-FFF2-40B4-BE49-F238E27FC236}">
                <a16:creationId xmlns:a16="http://schemas.microsoft.com/office/drawing/2014/main" id="{66D6BDD1-277C-4F76-918C-DFA29CB915FD}"/>
              </a:ext>
            </a:extLst>
          </p:cNvPr>
          <p:cNvSpPr txBox="1"/>
          <p:nvPr/>
        </p:nvSpPr>
        <p:spPr>
          <a:xfrm>
            <a:off x="6938741" y="1899741"/>
            <a:ext cx="2119534" cy="369332"/>
          </a:xfrm>
          <a:prstGeom prst="rect">
            <a:avLst/>
          </a:prstGeom>
          <a:noFill/>
        </p:spPr>
        <p:txBody>
          <a:bodyPr wrap="square" rtlCol="0">
            <a:spAutoFit/>
          </a:bodyPr>
          <a:lstStyle/>
          <a:p>
            <a:r>
              <a:rPr lang="en-IN" dirty="0">
                <a:solidFill>
                  <a:schemeClr val="bg1"/>
                </a:solidFill>
              </a:rPr>
              <a:t>Logistic Regression</a:t>
            </a:r>
            <a:endParaRPr lang="en-IN" dirty="0"/>
          </a:p>
        </p:txBody>
      </p:sp>
      <p:sp>
        <p:nvSpPr>
          <p:cNvPr id="12" name="TextBox 11">
            <a:extLst>
              <a:ext uri="{FF2B5EF4-FFF2-40B4-BE49-F238E27FC236}">
                <a16:creationId xmlns:a16="http://schemas.microsoft.com/office/drawing/2014/main" id="{2522140D-5B9E-4925-A53F-FA7400DE14B3}"/>
              </a:ext>
            </a:extLst>
          </p:cNvPr>
          <p:cNvSpPr txBox="1"/>
          <p:nvPr/>
        </p:nvSpPr>
        <p:spPr>
          <a:xfrm>
            <a:off x="809316" y="4171950"/>
            <a:ext cx="7784615" cy="369332"/>
          </a:xfrm>
          <a:prstGeom prst="rect">
            <a:avLst/>
          </a:prstGeom>
          <a:noFill/>
        </p:spPr>
        <p:txBody>
          <a:bodyPr wrap="square" rtlCol="0">
            <a:spAutoFit/>
          </a:bodyPr>
          <a:lstStyle/>
          <a:p>
            <a:r>
              <a:rPr lang="en-IN" dirty="0">
                <a:solidFill>
                  <a:schemeClr val="bg1"/>
                </a:solidFill>
              </a:rPr>
              <a:t>As we Can see from all the Matrix XG-Boost is giving best out put.</a:t>
            </a:r>
          </a:p>
        </p:txBody>
      </p:sp>
    </p:spTree>
    <p:extLst>
      <p:ext uri="{BB962C8B-B14F-4D97-AF65-F5344CB8AC3E}">
        <p14:creationId xmlns:p14="http://schemas.microsoft.com/office/powerpoint/2010/main" val="2532465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43219-8B1E-4C7F-9161-7E13AE6A22AD}"/>
              </a:ext>
            </a:extLst>
          </p:cNvPr>
          <p:cNvSpPr txBox="1"/>
          <p:nvPr/>
        </p:nvSpPr>
        <p:spPr>
          <a:xfrm>
            <a:off x="-71436" y="864394"/>
            <a:ext cx="9143999" cy="646331"/>
          </a:xfrm>
          <a:prstGeom prst="rect">
            <a:avLst/>
          </a:prstGeom>
          <a:noFill/>
        </p:spPr>
        <p:txBody>
          <a:bodyPr wrap="square" rtlCol="0">
            <a:spAutoFit/>
          </a:bodyPr>
          <a:lstStyle/>
          <a:p>
            <a:pPr algn="ctr"/>
            <a:r>
              <a:rPr lang="en-IN" sz="3600" b="1" dirty="0">
                <a:solidFill>
                  <a:schemeClr val="bg1"/>
                </a:solidFill>
              </a:rPr>
              <a:t>Updated Accuracy Score of Models</a:t>
            </a:r>
          </a:p>
        </p:txBody>
      </p:sp>
      <p:sp>
        <p:nvSpPr>
          <p:cNvPr id="4" name="TextBox 3">
            <a:extLst>
              <a:ext uri="{FF2B5EF4-FFF2-40B4-BE49-F238E27FC236}">
                <a16:creationId xmlns:a16="http://schemas.microsoft.com/office/drawing/2014/main" id="{D66873C0-DB95-409E-AFD6-D68E51B5C041}"/>
              </a:ext>
            </a:extLst>
          </p:cNvPr>
          <p:cNvSpPr txBox="1"/>
          <p:nvPr/>
        </p:nvSpPr>
        <p:spPr>
          <a:xfrm>
            <a:off x="5147417" y="2058874"/>
            <a:ext cx="3821907" cy="2169825"/>
          </a:xfrm>
          <a:prstGeom prst="rect">
            <a:avLst/>
          </a:prstGeom>
          <a:noFill/>
        </p:spPr>
        <p:txBody>
          <a:bodyPr wrap="square" rtlCol="0">
            <a:spAutoFit/>
          </a:bodyPr>
          <a:lstStyle/>
          <a:p>
            <a:pPr>
              <a:lnSpc>
                <a:spcPct val="150000"/>
              </a:lnSpc>
            </a:pPr>
            <a:r>
              <a:rPr lang="en-IN" dirty="0">
                <a:solidFill>
                  <a:schemeClr val="bg1"/>
                </a:solidFill>
              </a:rPr>
              <a:t>-Added Neural Network model</a:t>
            </a:r>
          </a:p>
          <a:p>
            <a:pPr>
              <a:lnSpc>
                <a:spcPct val="150000"/>
              </a:lnSpc>
            </a:pPr>
            <a:r>
              <a:rPr lang="en-IN" dirty="0">
                <a:solidFill>
                  <a:schemeClr val="bg1"/>
                </a:solidFill>
              </a:rPr>
              <a:t>-Used parameters to tune</a:t>
            </a:r>
          </a:p>
          <a:p>
            <a:pPr>
              <a:lnSpc>
                <a:spcPct val="150000"/>
              </a:lnSpc>
            </a:pPr>
            <a:r>
              <a:rPr lang="en-IN" dirty="0">
                <a:solidFill>
                  <a:schemeClr val="bg1"/>
                </a:solidFill>
              </a:rPr>
              <a:t>-We still get the Highest Accuracy in XG-Boost model with 100% in Training And 98.31% in Test </a:t>
            </a:r>
          </a:p>
        </p:txBody>
      </p:sp>
      <p:pic>
        <p:nvPicPr>
          <p:cNvPr id="7" name="Graphic 6" descr="Bullseye">
            <a:extLst>
              <a:ext uri="{FF2B5EF4-FFF2-40B4-BE49-F238E27FC236}">
                <a16:creationId xmlns:a16="http://schemas.microsoft.com/office/drawing/2014/main" id="{1211E5DB-9C43-4428-BE67-D3957A1754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9550" y="3900487"/>
            <a:ext cx="1243013" cy="12430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39" y="2058874"/>
            <a:ext cx="4785360" cy="2308860"/>
          </a:xfrm>
          <a:prstGeom prst="rect">
            <a:avLst/>
          </a:prstGeom>
        </p:spPr>
      </p:pic>
    </p:spTree>
    <p:extLst>
      <p:ext uri="{BB962C8B-B14F-4D97-AF65-F5344CB8AC3E}">
        <p14:creationId xmlns:p14="http://schemas.microsoft.com/office/powerpoint/2010/main" val="771157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a:solidFill>
                  <a:schemeClr val="bg1"/>
                </a:solidFill>
              </a:rPr>
              <a:t>Updated Confusion matrix of Models</a:t>
            </a:r>
          </a:p>
        </p:txBody>
      </p:sp>
      <p:sp>
        <p:nvSpPr>
          <p:cNvPr id="6" name="TextBox 5">
            <a:extLst>
              <a:ext uri="{FF2B5EF4-FFF2-40B4-BE49-F238E27FC236}">
                <a16:creationId xmlns:a16="http://schemas.microsoft.com/office/drawing/2014/main" id="{42402F40-8135-4B8D-A228-B3A2345BA525}"/>
              </a:ext>
            </a:extLst>
          </p:cNvPr>
          <p:cNvSpPr txBox="1"/>
          <p:nvPr/>
        </p:nvSpPr>
        <p:spPr>
          <a:xfrm>
            <a:off x="476902" y="1978568"/>
            <a:ext cx="2068117" cy="369332"/>
          </a:xfrm>
          <a:prstGeom prst="rect">
            <a:avLst/>
          </a:prstGeom>
          <a:noFill/>
        </p:spPr>
        <p:txBody>
          <a:bodyPr wrap="square" rtlCol="0">
            <a:spAutoFit/>
          </a:bodyPr>
          <a:lstStyle/>
          <a:p>
            <a:r>
              <a:rPr lang="en-IN" dirty="0">
                <a:solidFill>
                  <a:schemeClr val="bg1"/>
                </a:solidFill>
              </a:rPr>
              <a:t>Random Forest</a:t>
            </a:r>
          </a:p>
        </p:txBody>
      </p:sp>
      <p:sp>
        <p:nvSpPr>
          <p:cNvPr id="7" name="TextBox 6">
            <a:extLst>
              <a:ext uri="{FF2B5EF4-FFF2-40B4-BE49-F238E27FC236}">
                <a16:creationId xmlns:a16="http://schemas.microsoft.com/office/drawing/2014/main" id="{36625FF8-6026-45B4-9CA4-D3F1E792C16E}"/>
              </a:ext>
            </a:extLst>
          </p:cNvPr>
          <p:cNvSpPr txBox="1"/>
          <p:nvPr/>
        </p:nvSpPr>
        <p:spPr>
          <a:xfrm>
            <a:off x="3302195" y="1977426"/>
            <a:ext cx="2068117" cy="369332"/>
          </a:xfrm>
          <a:prstGeom prst="rect">
            <a:avLst/>
          </a:prstGeom>
          <a:noFill/>
        </p:spPr>
        <p:txBody>
          <a:bodyPr wrap="square" rtlCol="0">
            <a:spAutoFit/>
          </a:bodyPr>
          <a:lstStyle/>
          <a:p>
            <a:r>
              <a:rPr lang="en-IN" dirty="0">
                <a:solidFill>
                  <a:schemeClr val="bg1"/>
                </a:solidFill>
              </a:rPr>
              <a:t>KNN</a:t>
            </a:r>
          </a:p>
        </p:txBody>
      </p:sp>
      <p:sp>
        <p:nvSpPr>
          <p:cNvPr id="8" name="TextBox 7">
            <a:extLst>
              <a:ext uri="{FF2B5EF4-FFF2-40B4-BE49-F238E27FC236}">
                <a16:creationId xmlns:a16="http://schemas.microsoft.com/office/drawing/2014/main" id="{4FE0BA00-2371-4335-8E6C-AF30EB762E27}"/>
              </a:ext>
            </a:extLst>
          </p:cNvPr>
          <p:cNvSpPr txBox="1"/>
          <p:nvPr/>
        </p:nvSpPr>
        <p:spPr>
          <a:xfrm>
            <a:off x="5370312" y="1941699"/>
            <a:ext cx="2650331" cy="369332"/>
          </a:xfrm>
          <a:prstGeom prst="rect">
            <a:avLst/>
          </a:prstGeom>
          <a:noFill/>
        </p:spPr>
        <p:txBody>
          <a:bodyPr wrap="square" rtlCol="0">
            <a:spAutoFit/>
          </a:bodyPr>
          <a:lstStyle/>
          <a:p>
            <a:r>
              <a:rPr lang="en-IN" dirty="0">
                <a:solidFill>
                  <a:schemeClr val="bg1"/>
                </a:solidFill>
              </a:rPr>
              <a:t>Bagging</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26" y="2571749"/>
            <a:ext cx="2048361" cy="15799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053" y="2571750"/>
            <a:ext cx="2126519" cy="156062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699" y="2578142"/>
            <a:ext cx="2115308" cy="1561608"/>
          </a:xfrm>
          <a:prstGeom prst="rect">
            <a:avLst/>
          </a:prstGeom>
        </p:spPr>
      </p:pic>
      <p:sp>
        <p:nvSpPr>
          <p:cNvPr id="12" name="TextBox 11">
            <a:extLst>
              <a:ext uri="{FF2B5EF4-FFF2-40B4-BE49-F238E27FC236}">
                <a16:creationId xmlns:a16="http://schemas.microsoft.com/office/drawing/2014/main" id="{4FE0BA00-2371-4335-8E6C-AF30EB762E27}"/>
              </a:ext>
            </a:extLst>
          </p:cNvPr>
          <p:cNvSpPr txBox="1"/>
          <p:nvPr/>
        </p:nvSpPr>
        <p:spPr>
          <a:xfrm>
            <a:off x="7624357" y="1941699"/>
            <a:ext cx="2650331" cy="369332"/>
          </a:xfrm>
          <a:prstGeom prst="rect">
            <a:avLst/>
          </a:prstGeom>
          <a:noFill/>
        </p:spPr>
        <p:txBody>
          <a:bodyPr wrap="square" rtlCol="0">
            <a:spAutoFit/>
          </a:bodyPr>
          <a:lstStyle/>
          <a:p>
            <a:r>
              <a:rPr lang="en-IN" dirty="0">
                <a:solidFill>
                  <a:schemeClr val="bg1"/>
                </a:solidFill>
              </a:rPr>
              <a:t>ANN</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1199" y="2571750"/>
            <a:ext cx="2090154" cy="1594330"/>
          </a:xfrm>
          <a:prstGeom prst="rect">
            <a:avLst/>
          </a:prstGeom>
        </p:spPr>
      </p:pic>
    </p:spTree>
    <p:extLst>
      <p:ext uri="{BB962C8B-B14F-4D97-AF65-F5344CB8AC3E}">
        <p14:creationId xmlns:p14="http://schemas.microsoft.com/office/powerpoint/2010/main" val="95583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A6DB8D-D6D8-5661-75C6-589D7DAFD680}"/>
              </a:ext>
            </a:extLst>
          </p:cNvPr>
          <p:cNvPicPr>
            <a:picLocks noChangeAspect="1"/>
          </p:cNvPicPr>
          <p:nvPr/>
        </p:nvPicPr>
        <p:blipFill>
          <a:blip r:embed="rId2"/>
          <a:stretch>
            <a:fillRect/>
          </a:stretch>
        </p:blipFill>
        <p:spPr>
          <a:xfrm>
            <a:off x="0" y="1820385"/>
            <a:ext cx="9144000" cy="1502729"/>
          </a:xfrm>
          <a:prstGeom prst="rect">
            <a:avLst/>
          </a:prstGeom>
        </p:spPr>
      </p:pic>
    </p:spTree>
    <p:extLst>
      <p:ext uri="{BB962C8B-B14F-4D97-AF65-F5344CB8AC3E}">
        <p14:creationId xmlns:p14="http://schemas.microsoft.com/office/powerpoint/2010/main" val="4138085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57D0070-00EC-4694-A7DB-8AC047A57F6A}"/>
              </a:ext>
            </a:extLst>
          </p:cNvPr>
          <p:cNvSpPr txBox="1"/>
          <p:nvPr/>
        </p:nvSpPr>
        <p:spPr>
          <a:xfrm>
            <a:off x="23504" y="1899741"/>
            <a:ext cx="1571625" cy="378619"/>
          </a:xfrm>
          <a:prstGeom prst="rect">
            <a:avLst/>
          </a:prstGeom>
          <a:noFill/>
        </p:spPr>
        <p:txBody>
          <a:bodyPr wrap="square" rtlCol="0">
            <a:spAutoFit/>
          </a:bodyPr>
          <a:lstStyle/>
          <a:p>
            <a:r>
              <a:rPr lang="en-IN" dirty="0">
                <a:solidFill>
                  <a:schemeClr val="bg1"/>
                </a:solidFill>
              </a:rPr>
              <a:t>Ada-Boost</a:t>
            </a:r>
          </a:p>
        </p:txBody>
      </p:sp>
      <p:sp>
        <p:nvSpPr>
          <p:cNvPr id="8" name="TextBox 7">
            <a:extLst>
              <a:ext uri="{FF2B5EF4-FFF2-40B4-BE49-F238E27FC236}">
                <a16:creationId xmlns:a16="http://schemas.microsoft.com/office/drawing/2014/main" id="{06DE1785-45B1-4923-86FE-9D1B5DE7378C}"/>
              </a:ext>
            </a:extLst>
          </p:cNvPr>
          <p:cNvSpPr txBox="1"/>
          <p:nvPr/>
        </p:nvSpPr>
        <p:spPr>
          <a:xfrm>
            <a:off x="2297752" y="1878331"/>
            <a:ext cx="1571625" cy="369332"/>
          </a:xfrm>
          <a:prstGeom prst="rect">
            <a:avLst/>
          </a:prstGeom>
          <a:noFill/>
        </p:spPr>
        <p:txBody>
          <a:bodyPr wrap="square" rtlCol="0">
            <a:spAutoFit/>
          </a:bodyPr>
          <a:lstStyle/>
          <a:p>
            <a:r>
              <a:rPr lang="en-IN" dirty="0">
                <a:solidFill>
                  <a:schemeClr val="bg1"/>
                </a:solidFill>
              </a:rPr>
              <a:t>Decision Tree</a:t>
            </a:r>
          </a:p>
        </p:txBody>
      </p:sp>
      <p:sp>
        <p:nvSpPr>
          <p:cNvPr id="9" name="TextBox 8">
            <a:extLst>
              <a:ext uri="{FF2B5EF4-FFF2-40B4-BE49-F238E27FC236}">
                <a16:creationId xmlns:a16="http://schemas.microsoft.com/office/drawing/2014/main" id="{94B23345-2CA8-43EB-88BE-E713552AE19E}"/>
              </a:ext>
            </a:extLst>
          </p:cNvPr>
          <p:cNvSpPr txBox="1"/>
          <p:nvPr/>
        </p:nvSpPr>
        <p:spPr>
          <a:xfrm>
            <a:off x="4572000" y="1865133"/>
            <a:ext cx="1485900" cy="369332"/>
          </a:xfrm>
          <a:prstGeom prst="rect">
            <a:avLst/>
          </a:prstGeom>
          <a:noFill/>
        </p:spPr>
        <p:txBody>
          <a:bodyPr wrap="square" rtlCol="0">
            <a:spAutoFit/>
          </a:bodyPr>
          <a:lstStyle/>
          <a:p>
            <a:r>
              <a:rPr lang="en-IN" dirty="0">
                <a:solidFill>
                  <a:schemeClr val="bg1"/>
                </a:solidFill>
              </a:rPr>
              <a:t>XG- Boost</a:t>
            </a:r>
          </a:p>
        </p:txBody>
      </p:sp>
      <p:sp>
        <p:nvSpPr>
          <p:cNvPr id="11" name="TextBox 10">
            <a:extLst>
              <a:ext uri="{FF2B5EF4-FFF2-40B4-BE49-F238E27FC236}">
                <a16:creationId xmlns:a16="http://schemas.microsoft.com/office/drawing/2014/main" id="{66D6BDD1-277C-4F76-918C-DFA29CB915FD}"/>
              </a:ext>
            </a:extLst>
          </p:cNvPr>
          <p:cNvSpPr txBox="1"/>
          <p:nvPr/>
        </p:nvSpPr>
        <p:spPr>
          <a:xfrm>
            <a:off x="6938741" y="1899741"/>
            <a:ext cx="2119534" cy="369332"/>
          </a:xfrm>
          <a:prstGeom prst="rect">
            <a:avLst/>
          </a:prstGeom>
          <a:noFill/>
        </p:spPr>
        <p:txBody>
          <a:bodyPr wrap="square" rtlCol="0">
            <a:spAutoFit/>
          </a:bodyPr>
          <a:lstStyle/>
          <a:p>
            <a:r>
              <a:rPr lang="en-IN" dirty="0">
                <a:solidFill>
                  <a:schemeClr val="bg1"/>
                </a:solidFill>
              </a:rPr>
              <a:t>Logistic Regression</a:t>
            </a:r>
            <a:endParaRPr lang="en-IN" dirty="0"/>
          </a:p>
        </p:txBody>
      </p:sp>
      <p:sp>
        <p:nvSpPr>
          <p:cNvPr id="12" name="TextBox 11">
            <a:extLst>
              <a:ext uri="{FF2B5EF4-FFF2-40B4-BE49-F238E27FC236}">
                <a16:creationId xmlns:a16="http://schemas.microsoft.com/office/drawing/2014/main" id="{2522140D-5B9E-4925-A53F-FA7400DE14B3}"/>
              </a:ext>
            </a:extLst>
          </p:cNvPr>
          <p:cNvSpPr txBox="1"/>
          <p:nvPr/>
        </p:nvSpPr>
        <p:spPr>
          <a:xfrm>
            <a:off x="809316" y="4171950"/>
            <a:ext cx="7784615" cy="369332"/>
          </a:xfrm>
          <a:prstGeom prst="rect">
            <a:avLst/>
          </a:prstGeom>
          <a:noFill/>
        </p:spPr>
        <p:txBody>
          <a:bodyPr wrap="square" rtlCol="0">
            <a:spAutoFit/>
          </a:bodyPr>
          <a:lstStyle/>
          <a:p>
            <a:r>
              <a:rPr lang="en-IN" dirty="0">
                <a:solidFill>
                  <a:schemeClr val="bg1"/>
                </a:solidFill>
              </a:rPr>
              <a:t>As we Can see from all the Matrix XG-Boost is giving best out put.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092" y="2571750"/>
            <a:ext cx="2021746" cy="145099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866" y="2571750"/>
            <a:ext cx="1905538" cy="148208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7932" y="2571750"/>
            <a:ext cx="2091970" cy="147829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8621" y="2571750"/>
            <a:ext cx="2049903" cy="1486079"/>
          </a:xfrm>
          <a:prstGeom prst="rect">
            <a:avLst/>
          </a:prstGeom>
        </p:spPr>
      </p:pic>
    </p:spTree>
    <p:extLst>
      <p:ext uri="{BB962C8B-B14F-4D97-AF65-F5344CB8AC3E}">
        <p14:creationId xmlns:p14="http://schemas.microsoft.com/office/powerpoint/2010/main" val="823507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8FC9D-28D8-4159-927A-D61E343D9E63}"/>
              </a:ext>
            </a:extLst>
          </p:cNvPr>
          <p:cNvSpPr txBox="1"/>
          <p:nvPr/>
        </p:nvSpPr>
        <p:spPr>
          <a:xfrm>
            <a:off x="0" y="642937"/>
            <a:ext cx="9144000" cy="461665"/>
          </a:xfrm>
          <a:prstGeom prst="rect">
            <a:avLst/>
          </a:prstGeom>
          <a:noFill/>
        </p:spPr>
        <p:txBody>
          <a:bodyPr wrap="square" rtlCol="0">
            <a:spAutoFit/>
          </a:bodyPr>
          <a:lstStyle/>
          <a:p>
            <a:pPr algn="ctr"/>
            <a:r>
              <a:rPr lang="en-IN" sz="2400" b="1" dirty="0">
                <a:solidFill>
                  <a:schemeClr val="bg1"/>
                </a:solidFill>
              </a:rPr>
              <a:t>ROC- </a:t>
            </a:r>
            <a:r>
              <a:rPr lang="en-US" sz="2400" dirty="0">
                <a:solidFill>
                  <a:schemeClr val="bg1"/>
                </a:solidFill>
              </a:rPr>
              <a:t>Receiver Operating Characteristic</a:t>
            </a:r>
            <a:endParaRPr lang="en-IN" sz="2400" b="1" dirty="0">
              <a:solidFill>
                <a:schemeClr val="bg1"/>
              </a:solidFill>
            </a:endParaRPr>
          </a:p>
        </p:txBody>
      </p:sp>
      <p:sp>
        <p:nvSpPr>
          <p:cNvPr id="3" name="TextBox 2">
            <a:extLst>
              <a:ext uri="{FF2B5EF4-FFF2-40B4-BE49-F238E27FC236}">
                <a16:creationId xmlns:a16="http://schemas.microsoft.com/office/drawing/2014/main" id="{5E86A087-F684-40A0-BC46-A4D78D676A19}"/>
              </a:ext>
            </a:extLst>
          </p:cNvPr>
          <p:cNvSpPr txBox="1"/>
          <p:nvPr/>
        </p:nvSpPr>
        <p:spPr>
          <a:xfrm>
            <a:off x="0" y="1678782"/>
            <a:ext cx="9144000" cy="1754326"/>
          </a:xfrm>
          <a:prstGeom prst="rect">
            <a:avLst/>
          </a:prstGeom>
          <a:noFill/>
        </p:spPr>
        <p:txBody>
          <a:bodyPr wrap="square" rtlCol="0">
            <a:spAutoFit/>
          </a:bodyPr>
          <a:lstStyle/>
          <a:p>
            <a:pPr>
              <a:lnSpc>
                <a:spcPct val="150000"/>
              </a:lnSpc>
            </a:pPr>
            <a:r>
              <a:rPr lang="en-US" dirty="0">
                <a:solidFill>
                  <a:schemeClr val="bg1"/>
                </a:solidFill>
              </a:rPr>
              <a:t>ROC stands for Receiver Operating Characteristic. ROC curves are a convenient visual tool for analyzing two or more classification models. It displays the trade-off among the true positive rate or sensitivity (proportion of positive tuples that are recognized) and the false-positive rate (proportion of negative tuples that are incorrectly recognized as positive) for a given model.</a:t>
            </a:r>
            <a:endParaRPr lang="en-IN" dirty="0">
              <a:solidFill>
                <a:schemeClr val="bg1"/>
              </a:solidFill>
            </a:endParaRPr>
          </a:p>
        </p:txBody>
      </p:sp>
    </p:spTree>
    <p:extLst>
      <p:ext uri="{BB962C8B-B14F-4D97-AF65-F5344CB8AC3E}">
        <p14:creationId xmlns:p14="http://schemas.microsoft.com/office/powerpoint/2010/main" val="531259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a:solidFill>
                  <a:schemeClr val="bg1"/>
                </a:solidFill>
              </a:rPr>
              <a:t>ROC CURVE VALUE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167" y="1546444"/>
            <a:ext cx="5701665" cy="3332453"/>
          </a:xfrm>
          <a:prstGeom prst="rect">
            <a:avLst/>
          </a:prstGeom>
        </p:spPr>
      </p:pic>
    </p:spTree>
    <p:extLst>
      <p:ext uri="{BB962C8B-B14F-4D97-AF65-F5344CB8AC3E}">
        <p14:creationId xmlns:p14="http://schemas.microsoft.com/office/powerpoint/2010/main" val="2896025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err="1">
                <a:solidFill>
                  <a:schemeClr val="bg1"/>
                </a:solidFill>
              </a:rPr>
              <a:t>Deplyoment</a:t>
            </a:r>
            <a:r>
              <a:rPr lang="en-IN" sz="3600" b="1" dirty="0">
                <a:solidFill>
                  <a:schemeClr val="bg1"/>
                </a:solidFill>
              </a:rPr>
              <a:t> using </a:t>
            </a:r>
            <a:r>
              <a:rPr lang="en-IN" sz="3600" b="1" dirty="0" err="1">
                <a:solidFill>
                  <a:schemeClr val="bg1"/>
                </a:solidFill>
              </a:rPr>
              <a:t>Streamlit</a:t>
            </a:r>
            <a:endParaRPr lang="en-IN" sz="3600" b="1" dirty="0">
              <a:solidFill>
                <a:schemeClr val="bg1"/>
              </a:solidFill>
            </a:endParaRPr>
          </a:p>
        </p:txBody>
      </p:sp>
      <p:sp>
        <p:nvSpPr>
          <p:cNvPr id="3" name="Rectangle 2"/>
          <p:cNvSpPr/>
          <p:nvPr/>
        </p:nvSpPr>
        <p:spPr>
          <a:xfrm>
            <a:off x="954957" y="2289353"/>
            <a:ext cx="7798209" cy="1477328"/>
          </a:xfrm>
          <a:prstGeom prst="rect">
            <a:avLst/>
          </a:prstGeom>
        </p:spPr>
        <p:txBody>
          <a:bodyPr wrap="square">
            <a:spAutoFit/>
          </a:bodyPr>
          <a:lstStyle/>
          <a:p>
            <a:r>
              <a:rPr lang="en-US" dirty="0" err="1">
                <a:solidFill>
                  <a:schemeClr val="bg1"/>
                </a:solidFill>
                <a:latin typeface="source-serif-pro"/>
              </a:rPr>
              <a:t>Streamlit</a:t>
            </a:r>
            <a:r>
              <a:rPr lang="en-US" dirty="0">
                <a:solidFill>
                  <a:schemeClr val="bg1"/>
                </a:solidFill>
                <a:latin typeface="source-serif-pro"/>
              </a:rPr>
              <a:t> is an open-source python framework for building web apps for Machine Learning and Data Science. We can instantly develop web apps and deploy them easily using </a:t>
            </a:r>
            <a:r>
              <a:rPr lang="en-US" dirty="0" err="1">
                <a:solidFill>
                  <a:schemeClr val="bg1"/>
                </a:solidFill>
                <a:latin typeface="source-serif-pro"/>
              </a:rPr>
              <a:t>Streamlit</a:t>
            </a:r>
            <a:r>
              <a:rPr lang="en-US" dirty="0">
                <a:solidFill>
                  <a:schemeClr val="bg1"/>
                </a:solidFill>
                <a:latin typeface="source-serif-pro"/>
              </a:rPr>
              <a:t>. </a:t>
            </a:r>
            <a:r>
              <a:rPr lang="en-US" dirty="0" err="1">
                <a:solidFill>
                  <a:schemeClr val="bg1"/>
                </a:solidFill>
                <a:latin typeface="source-serif-pro"/>
              </a:rPr>
              <a:t>Streamlit</a:t>
            </a:r>
            <a:r>
              <a:rPr lang="en-US" dirty="0">
                <a:solidFill>
                  <a:schemeClr val="bg1"/>
                </a:solidFill>
                <a:latin typeface="source-serif-pro"/>
              </a:rPr>
              <a:t> allows you to write an app the same way you write a python code. </a:t>
            </a:r>
            <a:r>
              <a:rPr lang="en-US" dirty="0" err="1">
                <a:solidFill>
                  <a:schemeClr val="bg1"/>
                </a:solidFill>
                <a:latin typeface="source-serif-pro"/>
              </a:rPr>
              <a:t>Streamlit</a:t>
            </a:r>
            <a:r>
              <a:rPr lang="en-US" dirty="0">
                <a:solidFill>
                  <a:schemeClr val="bg1"/>
                </a:solidFill>
                <a:latin typeface="source-serif-pro"/>
              </a:rPr>
              <a:t> makes it seamless to work on the interactive loop of coding and viewing results in the web app.</a:t>
            </a:r>
            <a:endParaRPr lang="en-IN" dirty="0">
              <a:solidFill>
                <a:schemeClr val="bg1"/>
              </a:solidFill>
            </a:endParaRPr>
          </a:p>
        </p:txBody>
      </p:sp>
    </p:spTree>
    <p:extLst>
      <p:ext uri="{BB962C8B-B14F-4D97-AF65-F5344CB8AC3E}">
        <p14:creationId xmlns:p14="http://schemas.microsoft.com/office/powerpoint/2010/main" val="2660461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769441"/>
          </a:xfrm>
          <a:prstGeom prst="rect">
            <a:avLst/>
          </a:prstGeom>
          <a:noFill/>
        </p:spPr>
        <p:txBody>
          <a:bodyPr wrap="square" rtlCol="0">
            <a:spAutoFit/>
          </a:bodyPr>
          <a:lstStyle/>
          <a:p>
            <a:pPr algn="ctr"/>
            <a:r>
              <a:rPr lang="en-IN" sz="4400" b="1" dirty="0">
                <a:solidFill>
                  <a:schemeClr val="bg1"/>
                </a:solidFill>
              </a:rPr>
              <a:t>Features</a:t>
            </a:r>
          </a:p>
        </p:txBody>
      </p:sp>
      <p:sp>
        <p:nvSpPr>
          <p:cNvPr id="3" name="TextBox 2"/>
          <p:cNvSpPr txBox="1"/>
          <p:nvPr/>
        </p:nvSpPr>
        <p:spPr>
          <a:xfrm>
            <a:off x="3495366" y="2440859"/>
            <a:ext cx="2706330" cy="830997"/>
          </a:xfrm>
          <a:prstGeom prst="rect">
            <a:avLst/>
          </a:prstGeom>
          <a:noFill/>
        </p:spPr>
        <p:txBody>
          <a:bodyPr wrap="square" rtlCol="0">
            <a:spAutoFit/>
          </a:bodyPr>
          <a:lstStyle/>
          <a:p>
            <a:pPr marL="342900" indent="-342900">
              <a:buAutoNum type="arabicParenR"/>
            </a:pPr>
            <a:r>
              <a:rPr lang="en-IN" sz="2400" dirty="0">
                <a:solidFill>
                  <a:schemeClr val="bg1"/>
                </a:solidFill>
              </a:rPr>
              <a:t>Churn Prediction</a:t>
            </a:r>
          </a:p>
          <a:p>
            <a:pPr marL="342900" indent="-342900">
              <a:buAutoNum type="arabicParenR"/>
            </a:pPr>
            <a:r>
              <a:rPr lang="en-IN" sz="2400" dirty="0">
                <a:solidFill>
                  <a:schemeClr val="bg1"/>
                </a:solidFill>
              </a:rPr>
              <a:t>Probability</a:t>
            </a:r>
          </a:p>
        </p:txBody>
      </p:sp>
    </p:spTree>
    <p:extLst>
      <p:ext uri="{BB962C8B-B14F-4D97-AF65-F5344CB8AC3E}">
        <p14:creationId xmlns:p14="http://schemas.microsoft.com/office/powerpoint/2010/main" val="268145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 t="11964" r="759" b="12143"/>
          <a:stretch/>
        </p:blipFill>
        <p:spPr>
          <a:xfrm>
            <a:off x="929148" y="516193"/>
            <a:ext cx="7285703" cy="3134032"/>
          </a:xfrm>
          <a:prstGeom prst="rect">
            <a:avLst/>
          </a:prstGeom>
        </p:spPr>
      </p:pic>
      <p:sp>
        <p:nvSpPr>
          <p:cNvPr id="3" name="TextBox 2"/>
          <p:cNvSpPr txBox="1"/>
          <p:nvPr/>
        </p:nvSpPr>
        <p:spPr>
          <a:xfrm>
            <a:off x="2352367" y="4254910"/>
            <a:ext cx="4623620" cy="369332"/>
          </a:xfrm>
          <a:prstGeom prst="rect">
            <a:avLst/>
          </a:prstGeom>
          <a:noFill/>
        </p:spPr>
        <p:txBody>
          <a:bodyPr wrap="square" rtlCol="0">
            <a:spAutoFit/>
          </a:bodyPr>
          <a:lstStyle/>
          <a:p>
            <a:r>
              <a:rPr lang="en-IN" dirty="0">
                <a:solidFill>
                  <a:schemeClr val="bg1"/>
                </a:solidFill>
              </a:rPr>
              <a:t>If person is going to churn out and value is 1</a:t>
            </a:r>
          </a:p>
        </p:txBody>
      </p:sp>
    </p:spTree>
    <p:extLst>
      <p:ext uri="{BB962C8B-B14F-4D97-AF65-F5344CB8AC3E}">
        <p14:creationId xmlns:p14="http://schemas.microsoft.com/office/powerpoint/2010/main" val="111622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52367" y="4254910"/>
            <a:ext cx="4623620" cy="369332"/>
          </a:xfrm>
          <a:prstGeom prst="rect">
            <a:avLst/>
          </a:prstGeom>
          <a:noFill/>
        </p:spPr>
        <p:txBody>
          <a:bodyPr wrap="square" rtlCol="0">
            <a:spAutoFit/>
          </a:bodyPr>
          <a:lstStyle/>
          <a:p>
            <a:r>
              <a:rPr lang="en-IN" dirty="0">
                <a:solidFill>
                  <a:schemeClr val="bg1"/>
                </a:solidFill>
              </a:rPr>
              <a:t>If person will not churn and value is 0</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3" t="11754" r="12177" b="11756"/>
          <a:stretch/>
        </p:blipFill>
        <p:spPr>
          <a:xfrm>
            <a:off x="1065616" y="727530"/>
            <a:ext cx="7012767" cy="3438890"/>
          </a:xfrm>
          <a:prstGeom prst="rect">
            <a:avLst/>
          </a:prstGeom>
        </p:spPr>
      </p:pic>
    </p:spTree>
    <p:extLst>
      <p:ext uri="{BB962C8B-B14F-4D97-AF65-F5344CB8AC3E}">
        <p14:creationId xmlns:p14="http://schemas.microsoft.com/office/powerpoint/2010/main" val="147837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769441"/>
          </a:xfrm>
          <a:prstGeom prst="rect">
            <a:avLst/>
          </a:prstGeom>
          <a:noFill/>
        </p:spPr>
        <p:txBody>
          <a:bodyPr wrap="square" rtlCol="0">
            <a:spAutoFit/>
          </a:bodyPr>
          <a:lstStyle/>
          <a:p>
            <a:pPr algn="ctr"/>
            <a:r>
              <a:rPr lang="en-IN" sz="4400" b="1" dirty="0" err="1">
                <a:solidFill>
                  <a:schemeClr val="bg1"/>
                </a:solidFill>
              </a:rPr>
              <a:t>Challanges</a:t>
            </a:r>
            <a:endParaRPr lang="en-IN" sz="4400" b="1" dirty="0">
              <a:solidFill>
                <a:schemeClr val="bg1"/>
              </a:solidFill>
            </a:endParaRPr>
          </a:p>
        </p:txBody>
      </p:sp>
      <p:sp>
        <p:nvSpPr>
          <p:cNvPr id="3" name="TextBox 2"/>
          <p:cNvSpPr txBox="1"/>
          <p:nvPr/>
        </p:nvSpPr>
        <p:spPr>
          <a:xfrm>
            <a:off x="1128252" y="2175387"/>
            <a:ext cx="5442154" cy="1569660"/>
          </a:xfrm>
          <a:prstGeom prst="rect">
            <a:avLst/>
          </a:prstGeom>
          <a:noFill/>
        </p:spPr>
        <p:txBody>
          <a:bodyPr wrap="square" rtlCol="0">
            <a:spAutoFit/>
          </a:bodyPr>
          <a:lstStyle/>
          <a:p>
            <a:r>
              <a:rPr lang="en-IN" sz="2400" dirty="0">
                <a:solidFill>
                  <a:schemeClr val="bg1"/>
                </a:solidFill>
              </a:rPr>
              <a:t>-Understanding relationship between data</a:t>
            </a:r>
          </a:p>
          <a:p>
            <a:r>
              <a:rPr lang="en-IN" sz="2400" dirty="0">
                <a:solidFill>
                  <a:schemeClr val="bg1"/>
                </a:solidFill>
              </a:rPr>
              <a:t>-Balancing Highly </a:t>
            </a:r>
            <a:r>
              <a:rPr lang="en-IN" sz="2400" dirty="0" err="1">
                <a:solidFill>
                  <a:schemeClr val="bg1"/>
                </a:solidFill>
              </a:rPr>
              <a:t>imbalnced</a:t>
            </a:r>
            <a:r>
              <a:rPr lang="en-IN" sz="2400" dirty="0">
                <a:solidFill>
                  <a:schemeClr val="bg1"/>
                </a:solidFill>
              </a:rPr>
              <a:t> data</a:t>
            </a:r>
          </a:p>
          <a:p>
            <a:r>
              <a:rPr lang="en-IN" sz="2400" dirty="0">
                <a:solidFill>
                  <a:schemeClr val="bg1"/>
                </a:solidFill>
              </a:rPr>
              <a:t>-Improving accuracy</a:t>
            </a:r>
          </a:p>
          <a:p>
            <a:r>
              <a:rPr lang="en-IN" sz="2400">
                <a:solidFill>
                  <a:schemeClr val="bg1"/>
                </a:solidFill>
              </a:rPr>
              <a:t>-Deployment</a:t>
            </a:r>
            <a:endParaRPr lang="en-IN" sz="2400" dirty="0">
              <a:solidFill>
                <a:schemeClr val="bg1"/>
              </a:solidFill>
            </a:endParaRPr>
          </a:p>
        </p:txBody>
      </p:sp>
    </p:spTree>
    <p:extLst>
      <p:ext uri="{BB962C8B-B14F-4D97-AF65-F5344CB8AC3E}">
        <p14:creationId xmlns:p14="http://schemas.microsoft.com/office/powerpoint/2010/main" val="340828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353C8-89A3-CF04-4FBA-79863512EAF4}"/>
              </a:ext>
            </a:extLst>
          </p:cNvPr>
          <p:cNvPicPr>
            <a:picLocks noChangeAspect="1"/>
          </p:cNvPicPr>
          <p:nvPr/>
        </p:nvPicPr>
        <p:blipFill>
          <a:blip r:embed="rId2"/>
          <a:stretch>
            <a:fillRect/>
          </a:stretch>
        </p:blipFill>
        <p:spPr>
          <a:xfrm>
            <a:off x="-1700184" y="513458"/>
            <a:ext cx="7419475" cy="969348"/>
          </a:xfrm>
          <a:prstGeom prst="rect">
            <a:avLst/>
          </a:prstGeom>
        </p:spPr>
      </p:pic>
      <p:pic>
        <p:nvPicPr>
          <p:cNvPr id="5" name="Picture 4">
            <a:extLst>
              <a:ext uri="{FF2B5EF4-FFF2-40B4-BE49-F238E27FC236}">
                <a16:creationId xmlns:a16="http://schemas.microsoft.com/office/drawing/2014/main" id="{89C2A117-3A5C-E4D5-A7F2-3883FFD1D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072" y="1268826"/>
            <a:ext cx="3307856" cy="3780407"/>
          </a:xfrm>
          <a:prstGeom prst="rect">
            <a:avLst/>
          </a:prstGeom>
        </p:spPr>
      </p:pic>
    </p:spTree>
    <p:extLst>
      <p:ext uri="{BB962C8B-B14F-4D97-AF65-F5344CB8AC3E}">
        <p14:creationId xmlns:p14="http://schemas.microsoft.com/office/powerpoint/2010/main" val="29730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353C8-89A3-CF04-4FBA-79863512EAF4}"/>
              </a:ext>
            </a:extLst>
          </p:cNvPr>
          <p:cNvPicPr>
            <a:picLocks noChangeAspect="1"/>
          </p:cNvPicPr>
          <p:nvPr/>
        </p:nvPicPr>
        <p:blipFill>
          <a:blip r:embed="rId2"/>
          <a:stretch>
            <a:fillRect/>
          </a:stretch>
        </p:blipFill>
        <p:spPr>
          <a:xfrm>
            <a:off x="-1700184" y="513458"/>
            <a:ext cx="7419475" cy="96934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757" y="1911581"/>
            <a:ext cx="5979216" cy="929860"/>
          </a:xfrm>
          <a:prstGeom prst="rect">
            <a:avLst/>
          </a:prstGeom>
        </p:spPr>
      </p:pic>
      <p:sp>
        <p:nvSpPr>
          <p:cNvPr id="4" name="TextBox 3"/>
          <p:cNvSpPr txBox="1"/>
          <p:nvPr/>
        </p:nvSpPr>
        <p:spPr>
          <a:xfrm>
            <a:off x="2134859" y="3574473"/>
            <a:ext cx="5161448" cy="369332"/>
          </a:xfrm>
          <a:prstGeom prst="rect">
            <a:avLst/>
          </a:prstGeom>
          <a:noFill/>
        </p:spPr>
        <p:txBody>
          <a:bodyPr wrap="square" rtlCol="0">
            <a:spAutoFit/>
          </a:bodyPr>
          <a:lstStyle/>
          <a:p>
            <a:r>
              <a:rPr lang="en-IN" dirty="0">
                <a:solidFill>
                  <a:schemeClr val="bg1"/>
                </a:solidFill>
              </a:rPr>
              <a:t>Convert churn data type to category from int64 </a:t>
            </a:r>
          </a:p>
        </p:txBody>
      </p:sp>
    </p:spTree>
    <p:extLst>
      <p:ext uri="{BB962C8B-B14F-4D97-AF65-F5344CB8AC3E}">
        <p14:creationId xmlns:p14="http://schemas.microsoft.com/office/powerpoint/2010/main" val="173330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6AF6B-2679-CC24-9DC4-27976D7C3F09}"/>
              </a:ext>
            </a:extLst>
          </p:cNvPr>
          <p:cNvPicPr>
            <a:picLocks noChangeAspect="1"/>
          </p:cNvPicPr>
          <p:nvPr/>
        </p:nvPicPr>
        <p:blipFill>
          <a:blip r:embed="rId2"/>
          <a:stretch>
            <a:fillRect/>
          </a:stretch>
        </p:blipFill>
        <p:spPr>
          <a:xfrm>
            <a:off x="285744" y="1193934"/>
            <a:ext cx="8858256" cy="2755631"/>
          </a:xfrm>
          <a:prstGeom prst="rect">
            <a:avLst/>
          </a:prstGeom>
        </p:spPr>
      </p:pic>
    </p:spTree>
    <p:extLst>
      <p:ext uri="{BB962C8B-B14F-4D97-AF65-F5344CB8AC3E}">
        <p14:creationId xmlns:p14="http://schemas.microsoft.com/office/powerpoint/2010/main" val="351389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03C20-1FEA-A21C-E79F-8E5CD0833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67" y="996138"/>
            <a:ext cx="7834866" cy="2085906"/>
          </a:xfrm>
          <a:prstGeom prst="rect">
            <a:avLst/>
          </a:prstGeom>
        </p:spPr>
      </p:pic>
      <p:pic>
        <p:nvPicPr>
          <p:cNvPr id="5" name="Picture 4">
            <a:extLst>
              <a:ext uri="{FF2B5EF4-FFF2-40B4-BE49-F238E27FC236}">
                <a16:creationId xmlns:a16="http://schemas.microsoft.com/office/drawing/2014/main" id="{6AB9317A-E949-CDBE-9ACB-AF186D501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67" y="2986351"/>
            <a:ext cx="7834866" cy="1954791"/>
          </a:xfrm>
          <a:prstGeom prst="rect">
            <a:avLst/>
          </a:prstGeom>
        </p:spPr>
      </p:pic>
    </p:spTree>
    <p:extLst>
      <p:ext uri="{BB962C8B-B14F-4D97-AF65-F5344CB8AC3E}">
        <p14:creationId xmlns:p14="http://schemas.microsoft.com/office/powerpoint/2010/main" val="2741263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1329</Words>
  <Application>Microsoft Office PowerPoint</Application>
  <PresentationFormat>On-screen Show (16:9)</PresentationFormat>
  <Paragraphs>128</Paragraphs>
  <Slides>57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Century Gothic</vt:lpstr>
      <vt:lpstr>Helvetica</vt:lpstr>
      <vt:lpstr>Helvetica Neue</vt:lpstr>
      <vt:lpstr>sohne</vt:lpstr>
      <vt:lpstr>source-serif-pro</vt:lpstr>
      <vt:lpstr>Wingdings</vt:lpstr>
      <vt:lpstr>Office Theme</vt:lpstr>
      <vt:lpstr>PowerPoint Presentation</vt:lpstr>
      <vt:lpstr>UNDER THE GUIDELENES : Varun Sir and Ramya Mam</vt:lpstr>
      <vt:lpstr>Business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2022-11-08T09:46:24Z</dcterms:modified>
</cp:coreProperties>
</file>